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324" r:id="rId2"/>
    <p:sldId id="326" r:id="rId3"/>
    <p:sldId id="327" r:id="rId4"/>
    <p:sldId id="328" r:id="rId5"/>
    <p:sldId id="329" r:id="rId6"/>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柯琮祐" userId="500b7853-e967-4300-bbb6-dd2fe89e9c61" providerId="ADAL" clId="{FC754942-6EC0-4586-B430-E211C30C1A2C}"/>
    <pc:docChg chg="undo custSel modSld">
      <pc:chgData name="柯琮祐" userId="500b7853-e967-4300-bbb6-dd2fe89e9c61" providerId="ADAL" clId="{FC754942-6EC0-4586-B430-E211C30C1A2C}" dt="2024-08-13T04:16:00.784" v="232" actId="1076"/>
      <pc:docMkLst>
        <pc:docMk/>
      </pc:docMkLst>
      <pc:sldChg chg="addSp modSp mod modAnim">
        <pc:chgData name="柯琮祐" userId="500b7853-e967-4300-bbb6-dd2fe89e9c61" providerId="ADAL" clId="{FC754942-6EC0-4586-B430-E211C30C1A2C}" dt="2024-08-13T03:51:45.819" v="33"/>
        <pc:sldMkLst>
          <pc:docMk/>
          <pc:sldMk cId="4108980490" sldId="327"/>
        </pc:sldMkLst>
        <pc:spChg chg="add mod">
          <ac:chgData name="柯琮祐" userId="500b7853-e967-4300-bbb6-dd2fe89e9c61" providerId="ADAL" clId="{FC754942-6EC0-4586-B430-E211C30C1A2C}" dt="2024-08-13T03:46:27.258" v="15" actId="20577"/>
          <ac:spMkLst>
            <pc:docMk/>
            <pc:sldMk cId="4108980490" sldId="327"/>
            <ac:spMk id="9" creationId="{BD0BD087-6B95-48D0-B5CC-483C7E82ABE1}"/>
          </ac:spMkLst>
        </pc:spChg>
        <pc:spChg chg="add mod">
          <ac:chgData name="柯琮祐" userId="500b7853-e967-4300-bbb6-dd2fe89e9c61" providerId="ADAL" clId="{FC754942-6EC0-4586-B430-E211C30C1A2C}" dt="2024-08-13T03:46:37.213" v="19" actId="20577"/>
          <ac:spMkLst>
            <pc:docMk/>
            <pc:sldMk cId="4108980490" sldId="327"/>
            <ac:spMk id="13" creationId="{6621DEF8-36D5-4F70-9AC1-7EF6E195EAB2}"/>
          </ac:spMkLst>
        </pc:spChg>
        <pc:picChg chg="add mod">
          <ac:chgData name="柯琮祐" userId="500b7853-e967-4300-bbb6-dd2fe89e9c61" providerId="ADAL" clId="{FC754942-6EC0-4586-B430-E211C30C1A2C}" dt="2024-08-13T03:50:36.159" v="27" actId="1076"/>
          <ac:picMkLst>
            <pc:docMk/>
            <pc:sldMk cId="4108980490" sldId="327"/>
            <ac:picMk id="5" creationId="{53D033AA-5F12-4063-9736-BCA453113385}"/>
          </ac:picMkLst>
        </pc:picChg>
      </pc:sldChg>
      <pc:sldChg chg="addSp delSp modSp mod modAnim">
        <pc:chgData name="柯琮祐" userId="500b7853-e967-4300-bbb6-dd2fe89e9c61" providerId="ADAL" clId="{FC754942-6EC0-4586-B430-E211C30C1A2C}" dt="2024-08-13T04:16:00.784" v="232" actId="1076"/>
        <pc:sldMkLst>
          <pc:docMk/>
          <pc:sldMk cId="2477019995" sldId="328"/>
        </pc:sldMkLst>
        <pc:spChg chg="mod">
          <ac:chgData name="柯琮祐" userId="500b7853-e967-4300-bbb6-dd2fe89e9c61" providerId="ADAL" clId="{FC754942-6EC0-4586-B430-E211C30C1A2C}" dt="2024-08-13T04:02:07.501" v="97" actId="1076"/>
          <ac:spMkLst>
            <pc:docMk/>
            <pc:sldMk cId="2477019995" sldId="328"/>
            <ac:spMk id="11" creationId="{ABF86E2A-F7F2-4127-856D-BF14ED29E41A}"/>
          </ac:spMkLst>
        </pc:spChg>
        <pc:spChg chg="add mod">
          <ac:chgData name="柯琮祐" userId="500b7853-e967-4300-bbb6-dd2fe89e9c61" providerId="ADAL" clId="{FC754942-6EC0-4586-B430-E211C30C1A2C}" dt="2024-08-13T04:11:48.594" v="212" actId="20577"/>
          <ac:spMkLst>
            <pc:docMk/>
            <pc:sldMk cId="2477019995" sldId="328"/>
            <ac:spMk id="16" creationId="{87DB0424-4092-405F-9712-8A7304403D95}"/>
          </ac:spMkLst>
        </pc:spChg>
        <pc:spChg chg="add mod">
          <ac:chgData name="柯琮祐" userId="500b7853-e967-4300-bbb6-dd2fe89e9c61" providerId="ADAL" clId="{FC754942-6EC0-4586-B430-E211C30C1A2C}" dt="2024-08-13T04:11:57.675" v="216" actId="20577"/>
          <ac:spMkLst>
            <pc:docMk/>
            <pc:sldMk cId="2477019995" sldId="328"/>
            <ac:spMk id="17" creationId="{7976917D-05E3-4FBD-A8F4-98AD054DBE4D}"/>
          </ac:spMkLst>
        </pc:spChg>
        <pc:graphicFrameChg chg="add del mod modGraphic">
          <ac:chgData name="柯琮祐" userId="500b7853-e967-4300-bbb6-dd2fe89e9c61" providerId="ADAL" clId="{FC754942-6EC0-4586-B430-E211C30C1A2C}" dt="2024-08-13T04:01:06.940" v="54" actId="478"/>
          <ac:graphicFrameMkLst>
            <pc:docMk/>
            <pc:sldMk cId="2477019995" sldId="328"/>
            <ac:graphicFrameMk id="10" creationId="{D013689D-9E18-4DC8-8E4E-B470452B8C77}"/>
          </ac:graphicFrameMkLst>
        </pc:graphicFrameChg>
        <pc:graphicFrameChg chg="add del mod modGraphic">
          <ac:chgData name="柯琮祐" userId="500b7853-e967-4300-bbb6-dd2fe89e9c61" providerId="ADAL" clId="{FC754942-6EC0-4586-B430-E211C30C1A2C}" dt="2024-08-13T04:01:59.285" v="94" actId="478"/>
          <ac:graphicFrameMkLst>
            <pc:docMk/>
            <pc:sldMk cId="2477019995" sldId="328"/>
            <ac:graphicFrameMk id="12" creationId="{EC236206-6A76-47E9-86DE-0E68F0F3E7CF}"/>
          </ac:graphicFrameMkLst>
        </pc:graphicFrameChg>
        <pc:graphicFrameChg chg="add mod modGraphic">
          <ac:chgData name="柯琮祐" userId="500b7853-e967-4300-bbb6-dd2fe89e9c61" providerId="ADAL" clId="{FC754942-6EC0-4586-B430-E211C30C1A2C}" dt="2024-08-13T04:14:31.605" v="228" actId="1076"/>
          <ac:graphicFrameMkLst>
            <pc:docMk/>
            <pc:sldMk cId="2477019995" sldId="328"/>
            <ac:graphicFrameMk id="13" creationId="{31659E10-B88E-43D0-AE9A-8620C75F202D}"/>
          </ac:graphicFrameMkLst>
        </pc:graphicFrameChg>
        <pc:picChg chg="add del mod">
          <ac:chgData name="柯琮祐" userId="500b7853-e967-4300-bbb6-dd2fe89e9c61" providerId="ADAL" clId="{FC754942-6EC0-4586-B430-E211C30C1A2C}" dt="2024-08-13T03:59:54.213" v="36" actId="478"/>
          <ac:picMkLst>
            <pc:docMk/>
            <pc:sldMk cId="2477019995" sldId="328"/>
            <ac:picMk id="5" creationId="{EFD4AD7F-1B1B-4345-BC39-8A5CFF49349D}"/>
          </ac:picMkLst>
        </pc:picChg>
        <pc:picChg chg="add mod ord">
          <ac:chgData name="柯琮祐" userId="500b7853-e967-4300-bbb6-dd2fe89e9c61" providerId="ADAL" clId="{FC754942-6EC0-4586-B430-E211C30C1A2C}" dt="2024-08-13T04:16:00.784" v="232" actId="1076"/>
          <ac:picMkLst>
            <pc:docMk/>
            <pc:sldMk cId="2477019995" sldId="328"/>
            <ac:picMk id="7" creationId="{CFAA0004-4978-4F08-B72A-D33060A83FE2}"/>
          </ac:picMkLst>
        </pc:picChg>
        <pc:picChg chg="add mod ord">
          <ac:chgData name="柯琮祐" userId="500b7853-e967-4300-bbb6-dd2fe89e9c61" providerId="ADAL" clId="{FC754942-6EC0-4586-B430-E211C30C1A2C}" dt="2024-08-13T04:15:57.105" v="230" actId="14100"/>
          <ac:picMkLst>
            <pc:docMk/>
            <pc:sldMk cId="2477019995" sldId="328"/>
            <ac:picMk id="9" creationId="{A5EE4888-1C50-4FC8-8387-F9936C36F474}"/>
          </ac:picMkLst>
        </pc:picChg>
        <pc:picChg chg="add mod">
          <ac:chgData name="柯琮祐" userId="500b7853-e967-4300-bbb6-dd2fe89e9c61" providerId="ADAL" clId="{FC754942-6EC0-4586-B430-E211C30C1A2C}" dt="2024-08-13T04:10:50.285" v="201" actId="1076"/>
          <ac:picMkLst>
            <pc:docMk/>
            <pc:sldMk cId="2477019995" sldId="328"/>
            <ac:picMk id="14" creationId="{56A4A78E-7423-497E-883A-A1DF77AB2999}"/>
          </ac:picMkLst>
        </pc:picChg>
        <pc:picChg chg="add mod">
          <ac:chgData name="柯琮祐" userId="500b7853-e967-4300-bbb6-dd2fe89e9c61" providerId="ADAL" clId="{FC754942-6EC0-4586-B430-E211C30C1A2C}" dt="2024-08-13T04:10:47.852" v="200" actId="14100"/>
          <ac:picMkLst>
            <pc:docMk/>
            <pc:sldMk cId="2477019995" sldId="328"/>
            <ac:picMk id="15" creationId="{0D0856BE-0987-46F3-8867-4FC04E11AAF1}"/>
          </ac:picMkLst>
        </pc:picChg>
      </pc:sldChg>
      <pc:sldChg chg="modSp mod">
        <pc:chgData name="柯琮祐" userId="500b7853-e967-4300-bbb6-dd2fe89e9c61" providerId="ADAL" clId="{FC754942-6EC0-4586-B430-E211C30C1A2C}" dt="2024-08-13T04:12:17.879" v="217" actId="14100"/>
        <pc:sldMkLst>
          <pc:docMk/>
          <pc:sldMk cId="123199892" sldId="329"/>
        </pc:sldMkLst>
        <pc:spChg chg="mod">
          <ac:chgData name="柯琮祐" userId="500b7853-e967-4300-bbb6-dd2fe89e9c61" providerId="ADAL" clId="{FC754942-6EC0-4586-B430-E211C30C1A2C}" dt="2024-08-13T04:11:39.025" v="203" actId="1076"/>
          <ac:spMkLst>
            <pc:docMk/>
            <pc:sldMk cId="123199892" sldId="329"/>
            <ac:spMk id="3" creationId="{E775462A-0DE8-495E-88F3-693C79F2F6E8}"/>
          </ac:spMkLst>
        </pc:spChg>
        <pc:picChg chg="mod">
          <ac:chgData name="柯琮祐" userId="500b7853-e967-4300-bbb6-dd2fe89e9c61" providerId="ADAL" clId="{FC754942-6EC0-4586-B430-E211C30C1A2C}" dt="2024-08-13T04:12:17.879" v="217" actId="14100"/>
          <ac:picMkLst>
            <pc:docMk/>
            <pc:sldMk cId="123199892" sldId="329"/>
            <ac:picMk id="6" creationId="{8D5DDDF9-261F-4F61-A776-2C0960CC9209}"/>
          </ac:picMkLst>
        </pc:picChg>
      </pc:sldChg>
    </pc:docChg>
  </pc:docChgLst>
</pc:chgInfo>
</file>

<file path=ppt/media/image1.png>
</file>

<file path=ppt/media/image10.png>
</file>

<file path=ppt/media/image11.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eg>
</file>

<file path=ppt/media/image5.jpe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5898CE-401C-484B-BC21-CF1D9811D2BA}" type="datetimeFigureOut">
              <a:rPr lang="zh-TW" altLang="en-US" smtClean="0"/>
              <a:t>2024/8/13</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E09AAB-DFDE-4C7C-B8CA-D080C2545855}" type="slidenum">
              <a:rPr lang="zh-TW" altLang="en-US" smtClean="0"/>
              <a:t>‹#›</a:t>
            </a:fld>
            <a:endParaRPr lang="zh-TW" altLang="en-US"/>
          </a:p>
        </p:txBody>
      </p:sp>
    </p:spTree>
    <p:extLst>
      <p:ext uri="{BB962C8B-B14F-4D97-AF65-F5344CB8AC3E}">
        <p14:creationId xmlns:p14="http://schemas.microsoft.com/office/powerpoint/2010/main" val="1643974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自駕車與人類駕駛差異主要可以分為兩個部分</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首先為駕駛風格上的差異</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自駕車為了乘客的舒適性，會使用較低加減速度及較低碰撞可能的保守駕駛風格，</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人類駕駛比較常會有較危險的駕駛行為</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第二個是人類間會因為信任或者社會責任作出對社會整體較有利的決定並不一定是自身最有利的結果</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本研究主要想對駕駛風格進行探討</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然而影響駕駛風格的因素眾多</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主要可以簡單分為環境與人類因素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環境因素包括</a:t>
            </a:r>
            <a:r>
              <a:rPr lang="en-US" altLang="zh-TW" sz="1800" dirty="0"/>
              <a:t>:</a:t>
            </a:r>
            <a:r>
              <a:rPr lang="zh-TW" altLang="en-US" sz="1800" dirty="0"/>
              <a:t>天氣、路況、影響駕駛的能見度相關因素等等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人類因素則為年紀、駕駛經驗、駕駛可接受風險、道路或車輛熟悉度等等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影響駕駛風格的因素眾多但其中有很多對駕駛風格影響難以量化，可接受風險為其中最值觀可以模擬對駕駛風格影響的因素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因此</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本研究的目的為基於合適的碰撞風險評估透過改變駕駛可接受風險模擬不同駕駛風格會對交通事故帶來怎麼樣的影響</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685800" lvl="1" indent="-228600" algn="just">
              <a:buFont typeface="Arial" panose="020B0604020202020204" pitchFamily="34" charset="0"/>
              <a:buChar char="•"/>
            </a:pPr>
            <a:endParaRPr lang="en-US" altLang="zh-TW" sz="1800" b="0" kern="1200" dirty="0">
              <a:solidFill>
                <a:schemeClr val="tx1"/>
              </a:solidFill>
              <a:effectLst/>
              <a:latin typeface="+mn-lt"/>
              <a:ea typeface="+mn-ea"/>
              <a:cs typeface="+mn-cs"/>
            </a:endParaRPr>
          </a:p>
        </p:txBody>
      </p:sp>
      <p:sp>
        <p:nvSpPr>
          <p:cNvPr id="4" name="日期版面配置區 3"/>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zh-TW" altLang="en-US" sz="1200" b="0" i="0" u="none" strike="noStrike" kern="1200" cap="none" spc="0" normalizeH="0" baseline="0" noProof="0">
              <a:ln>
                <a:noFill/>
              </a:ln>
              <a:solidFill>
                <a:prstClr val="black"/>
              </a:solidFill>
              <a:effectLst/>
              <a:uLnTx/>
              <a:uFillTx/>
              <a:latin typeface="Calibri"/>
              <a:ea typeface="新細明體" panose="02020500000000000000" pitchFamily="18" charset="-120"/>
              <a:cs typeface="+mn-cs"/>
            </a:endParaRPr>
          </a:p>
        </p:txBody>
      </p:sp>
    </p:spTree>
    <p:extLst>
      <p:ext uri="{BB962C8B-B14F-4D97-AF65-F5344CB8AC3E}">
        <p14:creationId xmlns:p14="http://schemas.microsoft.com/office/powerpoint/2010/main" val="3569769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自駕車與人類駕駛差異主要可以分為兩個部分</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首先為駕駛風格上的差異</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自駕車為了乘客的舒適性，會使用較低加減速度及較低碰撞可能的保守駕駛風格，</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人類駕駛比較常會有較危險的駕駛行為</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第二個是人類間會因為信任或者社會責任作出對社會整體較有利的決定並不一定是自身最有利的結果</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本研究主要想對駕駛風格進行探討</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然而影響駕駛風格的因素眾多</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主要可以簡單分為環境與人類因素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環境因素包括</a:t>
            </a:r>
            <a:r>
              <a:rPr lang="en-US" altLang="zh-TW" sz="1800" dirty="0"/>
              <a:t>:</a:t>
            </a:r>
            <a:r>
              <a:rPr lang="zh-TW" altLang="en-US" sz="1800" dirty="0"/>
              <a:t>天氣、路況、影響駕駛的能見度相關因素等等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人類因素則為年紀、駕駛經驗、駕駛可接受風險、道路或車輛熟悉度等等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影響駕駛風格的因素眾多但其中有很多對駕駛風格影響難以量化，可接受風險為其中最值觀可以模擬對駕駛風格影響的因素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因此</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本研究的目的為基於合適的碰撞風險評估透過改變駕駛可接受風險模擬不同駕駛風格會對交通事故帶來怎麼樣的影響</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685800" lvl="1" indent="-228600" algn="just">
              <a:buFont typeface="Arial" panose="020B0604020202020204" pitchFamily="34" charset="0"/>
              <a:buChar char="•"/>
            </a:pPr>
            <a:endParaRPr lang="en-US" altLang="zh-TW" sz="1800" b="0" kern="1200" dirty="0">
              <a:solidFill>
                <a:schemeClr val="tx1"/>
              </a:solidFill>
              <a:effectLst/>
              <a:latin typeface="+mn-lt"/>
              <a:ea typeface="+mn-ea"/>
              <a:cs typeface="+mn-cs"/>
            </a:endParaRPr>
          </a:p>
        </p:txBody>
      </p:sp>
      <p:sp>
        <p:nvSpPr>
          <p:cNvPr id="4" name="日期版面配置區 3"/>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zh-TW" altLang="en-US" sz="1200" b="0" i="0" u="none" strike="noStrike" kern="1200" cap="none" spc="0" normalizeH="0" baseline="0" noProof="0">
              <a:ln>
                <a:noFill/>
              </a:ln>
              <a:solidFill>
                <a:prstClr val="black"/>
              </a:solidFill>
              <a:effectLst/>
              <a:uLnTx/>
              <a:uFillTx/>
              <a:latin typeface="Calibri"/>
              <a:ea typeface="新細明體" panose="02020500000000000000" pitchFamily="18" charset="-120"/>
              <a:cs typeface="+mn-cs"/>
            </a:endParaRPr>
          </a:p>
        </p:txBody>
      </p:sp>
    </p:spTree>
    <p:extLst>
      <p:ext uri="{BB962C8B-B14F-4D97-AF65-F5344CB8AC3E}">
        <p14:creationId xmlns:p14="http://schemas.microsoft.com/office/powerpoint/2010/main" val="2477091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自駕車與人類駕駛差異主要可以分為兩個部分</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首先為駕駛風格上的差異</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自駕車為了乘客的舒適性，會使用較低加減速度及較低碰撞可能的保守駕駛風格，</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人類駕駛比較常會有較危險的駕駛行為</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第二個是人類間會因為信任或者社會責任作出對社會整體較有利的決定並不一定是自身最有利的結果</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本研究主要想對駕駛風格進行探討</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然而影響駕駛風格的因素眾多</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主要可以簡單分為環境與人類因素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環境因素包括</a:t>
            </a:r>
            <a:r>
              <a:rPr lang="en-US" altLang="zh-TW" sz="1800" dirty="0"/>
              <a:t>:</a:t>
            </a:r>
            <a:r>
              <a:rPr lang="zh-TW" altLang="en-US" sz="1800" dirty="0"/>
              <a:t>天氣、路況、影響駕駛的能見度相關因素等等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人類因素則為年紀、駕駛經驗、駕駛可接受風險、道路或車輛熟悉度等等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影響駕駛風格的因素眾多但其中有很多對駕駛風格影響難以量化，可接受風險為其中最值觀可以模擬對駕駛風格影響的因素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因此</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本研究的目的為基於合適的碰撞風險評估透過改變駕駛可接受風險模擬不同駕駛風格會對交通事故帶來怎麼樣的影響</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685800" lvl="1" indent="-228600" algn="just">
              <a:buFont typeface="Arial" panose="020B0604020202020204" pitchFamily="34" charset="0"/>
              <a:buChar char="•"/>
            </a:pPr>
            <a:endParaRPr lang="en-US" altLang="zh-TW" sz="1800" b="0" kern="1200" dirty="0">
              <a:solidFill>
                <a:schemeClr val="tx1"/>
              </a:solidFill>
              <a:effectLst/>
              <a:latin typeface="+mn-lt"/>
              <a:ea typeface="+mn-ea"/>
              <a:cs typeface="+mn-cs"/>
            </a:endParaRPr>
          </a:p>
        </p:txBody>
      </p:sp>
      <p:sp>
        <p:nvSpPr>
          <p:cNvPr id="4" name="日期版面配置區 3"/>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zh-TW" altLang="en-US" sz="1200" b="0" i="0" u="none" strike="noStrike" kern="1200" cap="none" spc="0" normalizeH="0" baseline="0" noProof="0">
              <a:ln>
                <a:noFill/>
              </a:ln>
              <a:solidFill>
                <a:prstClr val="black"/>
              </a:solidFill>
              <a:effectLst/>
              <a:uLnTx/>
              <a:uFillTx/>
              <a:latin typeface="Calibri"/>
              <a:ea typeface="新細明體" panose="02020500000000000000" pitchFamily="18" charset="-120"/>
              <a:cs typeface="+mn-cs"/>
            </a:endParaRPr>
          </a:p>
        </p:txBody>
      </p:sp>
    </p:spTree>
    <p:extLst>
      <p:ext uri="{BB962C8B-B14F-4D97-AF65-F5344CB8AC3E}">
        <p14:creationId xmlns:p14="http://schemas.microsoft.com/office/powerpoint/2010/main" val="3390978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自駕車與人類駕駛差異主要可以分為兩個部分</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首先為駕駛風格上的差異</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自駕車為了乘客的舒適性，會使用較低加減速度及較低碰撞可能的保守駕駛風格，</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人類駕駛比較常會有較危險的駕駛行為</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第二個是人類間會因為信任或者社會責任作出對社會整體較有利的決定並不一定是自身最有利的結果</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本研究主要想對駕駛風格進行探討</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然而影響駕駛風格的因素眾多</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主要可以簡單分為環境與人類因素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環境因素包括</a:t>
            </a:r>
            <a:r>
              <a:rPr lang="en-US" altLang="zh-TW" sz="1800" dirty="0"/>
              <a:t>:</a:t>
            </a:r>
            <a:r>
              <a:rPr lang="zh-TW" altLang="en-US" sz="1800" dirty="0"/>
              <a:t>天氣、路況、影響駕駛的能見度相關因素等等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人類因素則為年紀、駕駛經驗、駕駛可接受風險、道路或車輛熟悉度等等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影響駕駛風格的因素眾多但其中有很多對駕駛風格影響難以量化，可接受風險為其中最值觀可以模擬對駕駛風格影響的因素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因此</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本研究的目的為基於合適的碰撞風險評估透過改變駕駛可接受風險模擬不同駕駛風格會對交通事故帶來怎麼樣的影響</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685800" lvl="1" indent="-228600" algn="just">
              <a:buFont typeface="Arial" panose="020B0604020202020204" pitchFamily="34" charset="0"/>
              <a:buChar char="•"/>
            </a:pPr>
            <a:endParaRPr lang="en-US" altLang="zh-TW" sz="1800" b="0" kern="1200" dirty="0">
              <a:solidFill>
                <a:schemeClr val="tx1"/>
              </a:solidFill>
              <a:effectLst/>
              <a:latin typeface="+mn-lt"/>
              <a:ea typeface="+mn-ea"/>
              <a:cs typeface="+mn-cs"/>
            </a:endParaRPr>
          </a:p>
        </p:txBody>
      </p:sp>
      <p:sp>
        <p:nvSpPr>
          <p:cNvPr id="4" name="日期版面配置區 3"/>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zh-TW" altLang="en-US" sz="1200" b="0" i="0" u="none" strike="noStrike" kern="1200" cap="none" spc="0" normalizeH="0" baseline="0" noProof="0">
              <a:ln>
                <a:noFill/>
              </a:ln>
              <a:solidFill>
                <a:prstClr val="black"/>
              </a:solidFill>
              <a:effectLst/>
              <a:uLnTx/>
              <a:uFillTx/>
              <a:latin typeface="Calibri"/>
              <a:ea typeface="新細明體" panose="02020500000000000000" pitchFamily="18" charset="-120"/>
              <a:cs typeface="+mn-cs"/>
            </a:endParaRPr>
          </a:p>
        </p:txBody>
      </p:sp>
    </p:spTree>
    <p:extLst>
      <p:ext uri="{BB962C8B-B14F-4D97-AF65-F5344CB8AC3E}">
        <p14:creationId xmlns:p14="http://schemas.microsoft.com/office/powerpoint/2010/main" val="1843645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自駕車與人類駕駛差異主要可以分為兩個部分</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首先為駕駛風格上的差異</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自駕車為了乘客的舒適性，會使用較低加減速度及較低碰撞可能的保守駕駛風格，</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人類駕駛比較常會有較危險的駕駛行為</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第二個是人類間會因為信任或者社會責任作出對社會整體較有利的決定並不一定是自身最有利的結果</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本研究主要想對駕駛風格進行探討</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然而影響駕駛風格的因素眾多</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主要可以簡單分為環境與人類因素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環境因素包括</a:t>
            </a:r>
            <a:r>
              <a:rPr lang="en-US" altLang="zh-TW" sz="1800" dirty="0"/>
              <a:t>:</a:t>
            </a:r>
            <a:r>
              <a:rPr lang="zh-TW" altLang="en-US" sz="1800" dirty="0"/>
              <a:t>天氣、路況、影響駕駛的能見度相關因素等等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人類因素則為年紀、駕駛經驗、駕駛可接受風險、道路或車輛熟悉度等等</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影響駕駛風格的因素眾多但其中有很多對駕駛風格影響難以量化，可接受風險為其中最值觀可以模擬對駕駛風格影響的因素</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因此</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TW" altLang="en-US" sz="1800" dirty="0"/>
              <a:t>本研究的目的為基於合適的碰撞風險評估透過改變駕駛可接受風險模擬不同駕駛風格會對交通事故帶來怎麼樣的影響</a:t>
            </a:r>
            <a:endParaRPr lang="en-US"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457200" marR="0" lvl="1"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 altLang="zh-TW" sz="1800" dirty="0"/>
          </a:p>
          <a:p>
            <a:pPr marL="685800" lvl="1" indent="-228600" algn="just">
              <a:buFont typeface="Arial" panose="020B0604020202020204" pitchFamily="34" charset="0"/>
              <a:buChar char="•"/>
            </a:pPr>
            <a:endParaRPr lang="en-US" altLang="zh-TW" sz="1800" b="0" kern="1200" dirty="0">
              <a:solidFill>
                <a:schemeClr val="tx1"/>
              </a:solidFill>
              <a:effectLst/>
              <a:latin typeface="+mn-lt"/>
              <a:ea typeface="+mn-ea"/>
              <a:cs typeface="+mn-cs"/>
            </a:endParaRPr>
          </a:p>
        </p:txBody>
      </p:sp>
      <p:sp>
        <p:nvSpPr>
          <p:cNvPr id="4" name="日期版面配置區 3"/>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zh-TW" altLang="en-US" sz="1200" b="0" i="0" u="none" strike="noStrike" kern="1200" cap="none" spc="0" normalizeH="0" baseline="0" noProof="0">
              <a:ln>
                <a:noFill/>
              </a:ln>
              <a:solidFill>
                <a:prstClr val="black"/>
              </a:solidFill>
              <a:effectLst/>
              <a:uLnTx/>
              <a:uFillTx/>
              <a:latin typeface="Calibri"/>
              <a:ea typeface="新細明體" panose="02020500000000000000" pitchFamily="18" charset="-120"/>
              <a:cs typeface="+mn-cs"/>
            </a:endParaRPr>
          </a:p>
        </p:txBody>
      </p:sp>
    </p:spTree>
    <p:extLst>
      <p:ext uri="{BB962C8B-B14F-4D97-AF65-F5344CB8AC3E}">
        <p14:creationId xmlns:p14="http://schemas.microsoft.com/office/powerpoint/2010/main" val="1811524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投影片">
    <p:spTree>
      <p:nvGrpSpPr>
        <p:cNvPr id="1" name=""/>
        <p:cNvGrpSpPr/>
        <p:nvPr/>
      </p:nvGrpSpPr>
      <p:grpSpPr>
        <a:xfrm>
          <a:off x="0" y="0"/>
          <a:ext cx="0" cy="0"/>
          <a:chOff x="0" y="0"/>
          <a:chExt cx="0" cy="0"/>
        </a:xfrm>
      </p:grpSpPr>
      <p:pic>
        <p:nvPicPr>
          <p:cNvPr id="11" name="圖片 10"/>
          <p:cNvPicPr>
            <a:picLocks noChangeAspect="1"/>
          </p:cNvPicPr>
          <p:nvPr userDrawn="1"/>
        </p:nvPicPr>
        <p:blipFill rotWithShape="1">
          <a:blip r:embed="rId2" cstate="print">
            <a:extLst>
              <a:ext uri="{28A0092B-C50C-407E-A947-70E740481C1C}">
                <a14:useLocalDpi xmlns:a14="http://schemas.microsoft.com/office/drawing/2010/main" val="0"/>
              </a:ext>
            </a:extLst>
          </a:blip>
          <a:srcRect t="96385"/>
          <a:stretch/>
        </p:blipFill>
        <p:spPr>
          <a:xfrm>
            <a:off x="0" y="6617898"/>
            <a:ext cx="12192000" cy="247926"/>
          </a:xfrm>
          <a:prstGeom prst="rect">
            <a:avLst/>
          </a:prstGeom>
        </p:spPr>
      </p:pic>
      <p:pic>
        <p:nvPicPr>
          <p:cNvPr id="10" name="圖片 9"/>
          <p:cNvPicPr>
            <a:picLocks noChangeAspect="1"/>
          </p:cNvPicPr>
          <p:nvPr userDrawn="1"/>
        </p:nvPicPr>
        <p:blipFill>
          <a:blip r:embed="rId3"/>
          <a:stretch>
            <a:fillRect/>
          </a:stretch>
        </p:blipFill>
        <p:spPr>
          <a:xfrm>
            <a:off x="0" y="6610350"/>
            <a:ext cx="12192000" cy="247650"/>
          </a:xfrm>
          <a:prstGeom prst="rect">
            <a:avLst/>
          </a:prstGeom>
        </p:spPr>
      </p:pic>
      <p:sp>
        <p:nvSpPr>
          <p:cNvPr id="2" name="Title 1"/>
          <p:cNvSpPr>
            <a:spLocks noGrp="1"/>
          </p:cNvSpPr>
          <p:nvPr>
            <p:ph type="ctrTitle"/>
          </p:nvPr>
        </p:nvSpPr>
        <p:spPr>
          <a:xfrm>
            <a:off x="914400" y="1340082"/>
            <a:ext cx="10363200" cy="2387600"/>
          </a:xfrm>
        </p:spPr>
        <p:txBody>
          <a:bodyPr anchor="b">
            <a:normAutofit/>
          </a:bodyPr>
          <a:lstStyle>
            <a:lvl1pPr algn="ctr">
              <a:defRPr sz="4400">
                <a:latin typeface="+mj-lt"/>
              </a:defRPr>
            </a:lvl1pPr>
          </a:lstStyle>
          <a:p>
            <a:r>
              <a:rPr lang="en-US" altLang="zh-TW"/>
              <a:t>Click to edit Master title style</a:t>
            </a:r>
            <a:endParaRPr lang="en-US"/>
          </a:p>
        </p:txBody>
      </p:sp>
      <p:sp>
        <p:nvSpPr>
          <p:cNvPr id="5" name="Slide Number Placeholder 5"/>
          <p:cNvSpPr>
            <a:spLocks noGrp="1"/>
          </p:cNvSpPr>
          <p:nvPr>
            <p:ph type="sldNum" sz="quarter" idx="12"/>
          </p:nvPr>
        </p:nvSpPr>
        <p:spPr>
          <a:xfrm>
            <a:off x="9448800" y="6625672"/>
            <a:ext cx="2743200" cy="216000"/>
          </a:xfrm>
        </p:spPr>
        <p:txBody>
          <a:bodyPr/>
          <a:lstStyle>
            <a:lvl1pPr>
              <a:defRPr sz="1000">
                <a:solidFill>
                  <a:schemeClr val="bg1"/>
                </a:solidFill>
                <a:latin typeface="+mj-lt"/>
                <a:ea typeface="+mj-ea"/>
              </a:defRPr>
            </a:lvl1pPr>
          </a:lstStyle>
          <a:p>
            <a:fld id="{6D77D3CB-5987-4045-A9DE-313BCFC794EF}" type="slidenum">
              <a:rPr lang="zh-TW" altLang="en-US" smtClean="0"/>
              <a:pPr/>
              <a:t>‹#›</a:t>
            </a:fld>
            <a:endParaRPr lang="zh-TW" altLang="en-US"/>
          </a:p>
        </p:txBody>
      </p:sp>
    </p:spTree>
    <p:extLst>
      <p:ext uri="{BB962C8B-B14F-4D97-AF65-F5344CB8AC3E}">
        <p14:creationId xmlns:p14="http://schemas.microsoft.com/office/powerpoint/2010/main" val="402962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標題投影片">
    <p:spTree>
      <p:nvGrpSpPr>
        <p:cNvPr id="1" name=""/>
        <p:cNvGrpSpPr/>
        <p:nvPr/>
      </p:nvGrpSpPr>
      <p:grpSpPr>
        <a:xfrm>
          <a:off x="0" y="0"/>
          <a:ext cx="0" cy="0"/>
          <a:chOff x="0" y="0"/>
          <a:chExt cx="0" cy="0"/>
        </a:xfrm>
      </p:grpSpPr>
      <p:pic>
        <p:nvPicPr>
          <p:cNvPr id="9" name="圖片 8"/>
          <p:cNvPicPr>
            <a:picLocks noChangeAspect="1"/>
          </p:cNvPicPr>
          <p:nvPr userDrawn="1"/>
        </p:nvPicPr>
        <p:blipFill rotWithShape="1">
          <a:blip r:embed="rId2" cstate="print">
            <a:extLst>
              <a:ext uri="{28A0092B-C50C-407E-A947-70E740481C1C}">
                <a14:useLocalDpi xmlns:a14="http://schemas.microsoft.com/office/drawing/2010/main" val="0"/>
              </a:ext>
            </a:extLst>
          </a:blip>
          <a:srcRect t="96385"/>
          <a:stretch/>
        </p:blipFill>
        <p:spPr>
          <a:xfrm>
            <a:off x="0" y="6617898"/>
            <a:ext cx="12192000" cy="247926"/>
          </a:xfrm>
          <a:prstGeom prst="rect">
            <a:avLst/>
          </a:prstGeom>
        </p:spPr>
      </p:pic>
      <p:pic>
        <p:nvPicPr>
          <p:cNvPr id="4" name="圖片 3"/>
          <p:cNvPicPr>
            <a:picLocks noChangeAspect="1"/>
          </p:cNvPicPr>
          <p:nvPr userDrawn="1"/>
        </p:nvPicPr>
        <p:blipFill>
          <a:blip r:embed="rId3"/>
          <a:stretch>
            <a:fillRect/>
          </a:stretch>
        </p:blipFill>
        <p:spPr>
          <a:xfrm>
            <a:off x="0" y="6610350"/>
            <a:ext cx="12192000" cy="247650"/>
          </a:xfrm>
          <a:prstGeom prst="rect">
            <a:avLst/>
          </a:prstGeom>
        </p:spPr>
      </p:pic>
      <p:sp>
        <p:nvSpPr>
          <p:cNvPr id="2" name="Title 1"/>
          <p:cNvSpPr>
            <a:spLocks noGrp="1"/>
          </p:cNvSpPr>
          <p:nvPr>
            <p:ph type="ctrTitle"/>
          </p:nvPr>
        </p:nvSpPr>
        <p:spPr>
          <a:xfrm>
            <a:off x="914400" y="1340082"/>
            <a:ext cx="10363200" cy="2387600"/>
          </a:xfrm>
        </p:spPr>
        <p:txBody>
          <a:bodyPr anchor="b">
            <a:normAutofit/>
          </a:bodyPr>
          <a:lstStyle>
            <a:lvl1pPr algn="ctr">
              <a:defRPr sz="4400">
                <a:latin typeface="+mj-lt"/>
              </a:defRPr>
            </a:lvl1pPr>
          </a:lstStyle>
          <a:p>
            <a:r>
              <a:rPr lang="en-US" altLang="zh-TW"/>
              <a:t>Click to edit Master title style</a:t>
            </a:r>
            <a:endParaRPr lang="en-US"/>
          </a:p>
        </p:txBody>
      </p:sp>
      <p:sp>
        <p:nvSpPr>
          <p:cNvPr id="3" name="Subtitle 2"/>
          <p:cNvSpPr>
            <a:spLocks noGrp="1"/>
          </p:cNvSpPr>
          <p:nvPr>
            <p:ph type="subTitle" idx="1"/>
          </p:nvPr>
        </p:nvSpPr>
        <p:spPr>
          <a:xfrm>
            <a:off x="1524000" y="425518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TW"/>
              <a:t>Click to edit Master subtitle style</a:t>
            </a:r>
            <a:endParaRPr lang="en-US"/>
          </a:p>
        </p:txBody>
      </p:sp>
      <p:sp>
        <p:nvSpPr>
          <p:cNvPr id="7" name="Slide Number Placeholder 5"/>
          <p:cNvSpPr>
            <a:spLocks noGrp="1"/>
          </p:cNvSpPr>
          <p:nvPr>
            <p:ph type="sldNum" sz="quarter" idx="12"/>
          </p:nvPr>
        </p:nvSpPr>
        <p:spPr>
          <a:xfrm>
            <a:off x="9448800" y="6625672"/>
            <a:ext cx="2743200" cy="216000"/>
          </a:xfrm>
        </p:spPr>
        <p:txBody>
          <a:bodyPr/>
          <a:lstStyle>
            <a:lvl1pPr>
              <a:defRPr sz="1000">
                <a:solidFill>
                  <a:schemeClr val="bg1"/>
                </a:solidFill>
                <a:latin typeface="+mj-lt"/>
                <a:ea typeface="+mj-ea"/>
              </a:defRPr>
            </a:lvl1pPr>
          </a:lstStyle>
          <a:p>
            <a:fld id="{6D77D3CB-5987-4045-A9DE-313BCFC794EF}" type="slidenum">
              <a:rPr lang="zh-TW" altLang="en-US" smtClean="0"/>
              <a:pPr/>
              <a:t>‹#›</a:t>
            </a:fld>
            <a:endParaRPr lang="zh-TW" altLang="en-US"/>
          </a:p>
        </p:txBody>
      </p:sp>
    </p:spTree>
    <p:extLst>
      <p:ext uri="{BB962C8B-B14F-4D97-AF65-F5344CB8AC3E}">
        <p14:creationId xmlns:p14="http://schemas.microsoft.com/office/powerpoint/2010/main" val="3063902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pic>
        <p:nvPicPr>
          <p:cNvPr id="10" name="圖片 9"/>
          <p:cNvPicPr>
            <a:picLocks noChangeAspect="1"/>
          </p:cNvPicPr>
          <p:nvPr userDrawn="1"/>
        </p:nvPicPr>
        <p:blipFill rotWithShape="1">
          <a:blip r:embed="rId2" cstate="print">
            <a:extLst>
              <a:ext uri="{28A0092B-C50C-407E-A947-70E740481C1C}">
                <a14:useLocalDpi xmlns:a14="http://schemas.microsoft.com/office/drawing/2010/main" val="0"/>
              </a:ext>
            </a:extLst>
          </a:blip>
          <a:srcRect t="96385"/>
          <a:stretch/>
        </p:blipFill>
        <p:spPr>
          <a:xfrm>
            <a:off x="0" y="6617898"/>
            <a:ext cx="12192000" cy="247926"/>
          </a:xfrm>
          <a:prstGeom prst="rect">
            <a:avLst/>
          </a:prstGeom>
        </p:spPr>
      </p:pic>
      <p:sp>
        <p:nvSpPr>
          <p:cNvPr id="3" name="Content Placeholder 2"/>
          <p:cNvSpPr>
            <a:spLocks noGrp="1"/>
          </p:cNvSpPr>
          <p:nvPr>
            <p:ph idx="1"/>
          </p:nvPr>
        </p:nvSpPr>
        <p:spPr>
          <a:xfrm>
            <a:off x="838200" y="1286634"/>
            <a:ext cx="10515600" cy="5261122"/>
          </a:xfrm>
        </p:spPr>
        <p:txBody>
          <a:bodyPr>
            <a:normAutofit/>
          </a:bodyPr>
          <a:lstStyle>
            <a:lvl1pPr>
              <a:defRPr sz="2000">
                <a:latin typeface="+mj-lt"/>
                <a:ea typeface="+mj-ea"/>
              </a:defRPr>
            </a:lvl1pPr>
            <a:lvl2pPr>
              <a:defRPr sz="1800">
                <a:latin typeface="+mj-lt"/>
                <a:ea typeface="+mj-ea"/>
              </a:defRPr>
            </a:lvl2pPr>
            <a:lvl3pPr>
              <a:defRPr sz="1600">
                <a:latin typeface="+mj-lt"/>
                <a:ea typeface="+mj-ea"/>
              </a:defRPr>
            </a:lvl3pPr>
            <a:lvl4pPr>
              <a:defRPr sz="1400">
                <a:latin typeface="+mj-lt"/>
                <a:ea typeface="+mj-ea"/>
              </a:defRPr>
            </a:lvl4pPr>
            <a:lvl5pPr>
              <a:defRPr sz="1400">
                <a:latin typeface="+mj-lt"/>
                <a:ea typeface="+mj-ea"/>
              </a:defRPr>
            </a:lvl5pPr>
          </a:lstStyle>
          <a:p>
            <a:pPr lvl="0"/>
            <a:r>
              <a:rPr lang="en-US" altLang="zh-TW"/>
              <a:t>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6" name="Slide Number Placeholder 5"/>
          <p:cNvSpPr>
            <a:spLocks noGrp="1"/>
          </p:cNvSpPr>
          <p:nvPr>
            <p:ph type="sldNum" sz="quarter" idx="12"/>
          </p:nvPr>
        </p:nvSpPr>
        <p:spPr>
          <a:xfrm>
            <a:off x="9448800" y="6625672"/>
            <a:ext cx="2743200" cy="216000"/>
          </a:xfrm>
        </p:spPr>
        <p:txBody>
          <a:bodyPr/>
          <a:lstStyle>
            <a:lvl1pPr>
              <a:defRPr sz="1000">
                <a:solidFill>
                  <a:schemeClr val="bg1"/>
                </a:solidFill>
                <a:latin typeface="+mj-lt"/>
                <a:ea typeface="+mj-ea"/>
              </a:defRPr>
            </a:lvl1pPr>
          </a:lstStyle>
          <a:p>
            <a:fld id="{6D77D3CB-5987-4045-A9DE-313BCFC794EF}" type="slidenum">
              <a:rPr lang="zh-TW" altLang="en-US" smtClean="0"/>
              <a:pPr/>
              <a:t>‹#›</a:t>
            </a:fld>
            <a:endParaRPr lang="zh-TW" altLang="en-US"/>
          </a:p>
        </p:txBody>
      </p:sp>
      <p:sp>
        <p:nvSpPr>
          <p:cNvPr id="9" name="Title 1"/>
          <p:cNvSpPr>
            <a:spLocks noGrp="1"/>
          </p:cNvSpPr>
          <p:nvPr>
            <p:ph type="title"/>
          </p:nvPr>
        </p:nvSpPr>
        <p:spPr>
          <a:xfrm>
            <a:off x="0" y="-17967"/>
            <a:ext cx="10515600" cy="884349"/>
          </a:xfrm>
        </p:spPr>
        <p:txBody>
          <a:bodyPr>
            <a:normAutofit/>
          </a:bodyPr>
          <a:lstStyle>
            <a:lvl1pPr algn="l">
              <a:defRPr sz="3600" b="1">
                <a:solidFill>
                  <a:schemeClr val="tx1"/>
                </a:solidFill>
                <a:latin typeface="+mj-lt"/>
                <a:ea typeface="+mj-ea"/>
              </a:defRPr>
            </a:lvl1pPr>
          </a:lstStyle>
          <a:p>
            <a:r>
              <a:rPr lang="en-US" altLang="zh-TW" dirty="0"/>
              <a:t>Click to edit Master title style</a:t>
            </a:r>
            <a:endParaRPr lang="en-US" dirty="0"/>
          </a:p>
        </p:txBody>
      </p:sp>
    </p:spTree>
    <p:extLst>
      <p:ext uri="{BB962C8B-B14F-4D97-AF65-F5344CB8AC3E}">
        <p14:creationId xmlns:p14="http://schemas.microsoft.com/office/powerpoint/2010/main" val="10371707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標題及物件">
    <p:spTree>
      <p:nvGrpSpPr>
        <p:cNvPr id="1" name=""/>
        <p:cNvGrpSpPr/>
        <p:nvPr/>
      </p:nvGrpSpPr>
      <p:grpSpPr>
        <a:xfrm>
          <a:off x="0" y="0"/>
          <a:ext cx="0" cy="0"/>
          <a:chOff x="0" y="0"/>
          <a:chExt cx="0" cy="0"/>
        </a:xfrm>
      </p:grpSpPr>
      <p:pic>
        <p:nvPicPr>
          <p:cNvPr id="10" name="圖片 9"/>
          <p:cNvPicPr>
            <a:picLocks noChangeAspect="1"/>
          </p:cNvPicPr>
          <p:nvPr userDrawn="1"/>
        </p:nvPicPr>
        <p:blipFill rotWithShape="1">
          <a:blip r:embed="rId2" cstate="print">
            <a:extLst>
              <a:ext uri="{28A0092B-C50C-407E-A947-70E740481C1C}">
                <a14:useLocalDpi xmlns:a14="http://schemas.microsoft.com/office/drawing/2010/main" val="0"/>
              </a:ext>
            </a:extLst>
          </a:blip>
          <a:srcRect t="96385"/>
          <a:stretch/>
        </p:blipFill>
        <p:spPr>
          <a:xfrm>
            <a:off x="0" y="6617898"/>
            <a:ext cx="12192000" cy="247926"/>
          </a:xfrm>
          <a:prstGeom prst="rect">
            <a:avLst/>
          </a:prstGeom>
        </p:spPr>
      </p:pic>
      <p:sp>
        <p:nvSpPr>
          <p:cNvPr id="3" name="Content Placeholder 2"/>
          <p:cNvSpPr>
            <a:spLocks noGrp="1"/>
          </p:cNvSpPr>
          <p:nvPr>
            <p:ph idx="1"/>
          </p:nvPr>
        </p:nvSpPr>
        <p:spPr>
          <a:xfrm>
            <a:off x="838200" y="1286634"/>
            <a:ext cx="10515600" cy="5261122"/>
          </a:xfrm>
        </p:spPr>
        <p:txBody>
          <a:bodyPr>
            <a:normAutofit/>
          </a:bodyPr>
          <a:lstStyle>
            <a:lvl1pPr>
              <a:defRPr sz="2000">
                <a:latin typeface="+mj-lt"/>
                <a:ea typeface="+mj-ea"/>
              </a:defRPr>
            </a:lvl1pPr>
            <a:lvl2pPr>
              <a:defRPr sz="1800">
                <a:latin typeface="+mj-lt"/>
                <a:ea typeface="+mj-ea"/>
              </a:defRPr>
            </a:lvl2pPr>
            <a:lvl3pPr>
              <a:defRPr sz="1600">
                <a:latin typeface="+mj-lt"/>
                <a:ea typeface="+mj-ea"/>
              </a:defRPr>
            </a:lvl3pPr>
            <a:lvl4pPr>
              <a:defRPr sz="1400">
                <a:latin typeface="+mj-lt"/>
                <a:ea typeface="+mj-ea"/>
              </a:defRPr>
            </a:lvl4pPr>
            <a:lvl5pPr>
              <a:defRPr sz="1400">
                <a:latin typeface="+mj-lt"/>
                <a:ea typeface="+mj-ea"/>
              </a:defRPr>
            </a:lvl5pPr>
          </a:lstStyle>
          <a:p>
            <a:pPr lvl="0"/>
            <a:r>
              <a:rPr lang="en-US" altLang="zh-TW"/>
              <a:t>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6" name="Slide Number Placeholder 5"/>
          <p:cNvSpPr>
            <a:spLocks noGrp="1"/>
          </p:cNvSpPr>
          <p:nvPr>
            <p:ph type="sldNum" sz="quarter" idx="12"/>
          </p:nvPr>
        </p:nvSpPr>
        <p:spPr>
          <a:xfrm>
            <a:off x="9448800" y="6625672"/>
            <a:ext cx="2743200" cy="216000"/>
          </a:xfrm>
        </p:spPr>
        <p:txBody>
          <a:bodyPr/>
          <a:lstStyle>
            <a:lvl1pPr>
              <a:defRPr sz="1000">
                <a:solidFill>
                  <a:schemeClr val="bg1"/>
                </a:solidFill>
                <a:latin typeface="+mj-lt"/>
                <a:ea typeface="+mj-ea"/>
              </a:defRPr>
            </a:lvl1pPr>
          </a:lstStyle>
          <a:p>
            <a:fld id="{6D77D3CB-5987-4045-A9DE-313BCFC794EF}" type="slidenum">
              <a:rPr lang="zh-TW" altLang="en-US" smtClean="0"/>
              <a:pPr/>
              <a:t>‹#›</a:t>
            </a:fld>
            <a:endParaRPr lang="zh-TW" altLang="en-US"/>
          </a:p>
        </p:txBody>
      </p:sp>
      <p:sp>
        <p:nvSpPr>
          <p:cNvPr id="9" name="Title 1"/>
          <p:cNvSpPr>
            <a:spLocks noGrp="1"/>
          </p:cNvSpPr>
          <p:nvPr>
            <p:ph type="title"/>
          </p:nvPr>
        </p:nvSpPr>
        <p:spPr>
          <a:xfrm>
            <a:off x="304800" y="16328"/>
            <a:ext cx="10515600" cy="884349"/>
          </a:xfrm>
        </p:spPr>
        <p:txBody>
          <a:bodyPr>
            <a:normAutofit/>
          </a:bodyPr>
          <a:lstStyle>
            <a:lvl1pPr algn="l">
              <a:defRPr sz="3600" b="1">
                <a:solidFill>
                  <a:schemeClr val="tx1"/>
                </a:solidFill>
                <a:latin typeface="+mj-lt"/>
                <a:ea typeface="+mj-ea"/>
              </a:defRPr>
            </a:lvl1pPr>
          </a:lstStyle>
          <a:p>
            <a:r>
              <a:rPr lang="en-US" altLang="zh-TW" dirty="0"/>
              <a:t>Click to edit Master title style</a:t>
            </a:r>
            <a:endParaRPr lang="en-US" dirty="0"/>
          </a:p>
        </p:txBody>
      </p:sp>
    </p:spTree>
    <p:extLst>
      <p:ext uri="{BB962C8B-B14F-4D97-AF65-F5344CB8AC3E}">
        <p14:creationId xmlns:p14="http://schemas.microsoft.com/office/powerpoint/2010/main" val="2780761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只有標題">
    <p:spTree>
      <p:nvGrpSpPr>
        <p:cNvPr id="1" name=""/>
        <p:cNvGrpSpPr/>
        <p:nvPr/>
      </p:nvGrpSpPr>
      <p:grpSpPr>
        <a:xfrm>
          <a:off x="0" y="0"/>
          <a:ext cx="0" cy="0"/>
          <a:chOff x="0" y="0"/>
          <a:chExt cx="0" cy="0"/>
        </a:xfrm>
      </p:grpSpPr>
      <p:pic>
        <p:nvPicPr>
          <p:cNvPr id="5" name="圖片 9"/>
          <p:cNvPicPr>
            <a:picLocks noChangeAspect="1"/>
          </p:cNvPicPr>
          <p:nvPr userDrawn="1"/>
        </p:nvPicPr>
        <p:blipFill rotWithShape="1">
          <a:blip r:embed="rId2" cstate="print">
            <a:extLst>
              <a:ext uri="{28A0092B-C50C-407E-A947-70E740481C1C}">
                <a14:useLocalDpi xmlns:a14="http://schemas.microsoft.com/office/drawing/2010/main" val="0"/>
              </a:ext>
            </a:extLst>
          </a:blip>
          <a:srcRect t="96385"/>
          <a:stretch/>
        </p:blipFill>
        <p:spPr>
          <a:xfrm>
            <a:off x="0" y="6617898"/>
            <a:ext cx="12192000" cy="247926"/>
          </a:xfrm>
          <a:prstGeom prst="rect">
            <a:avLst/>
          </a:prstGeom>
        </p:spPr>
      </p:pic>
      <p:sp>
        <p:nvSpPr>
          <p:cNvPr id="11" name="Title 1"/>
          <p:cNvSpPr>
            <a:spLocks noGrp="1"/>
          </p:cNvSpPr>
          <p:nvPr>
            <p:ph type="title"/>
          </p:nvPr>
        </p:nvSpPr>
        <p:spPr>
          <a:xfrm>
            <a:off x="838200" y="256629"/>
            <a:ext cx="10515600" cy="884349"/>
          </a:xfrm>
        </p:spPr>
        <p:txBody>
          <a:bodyPr>
            <a:normAutofit/>
          </a:bodyPr>
          <a:lstStyle>
            <a:lvl1pPr algn="ctr">
              <a:defRPr sz="3600" b="1">
                <a:solidFill>
                  <a:schemeClr val="tx1"/>
                </a:solidFill>
                <a:latin typeface="+mj-lt"/>
                <a:ea typeface="+mj-ea"/>
              </a:defRPr>
            </a:lvl1pPr>
          </a:lstStyle>
          <a:p>
            <a:r>
              <a:rPr lang="en-US" altLang="zh-TW"/>
              <a:t>Click to edit Master title style</a:t>
            </a:r>
            <a:endParaRPr lang="en-US"/>
          </a:p>
        </p:txBody>
      </p:sp>
      <p:sp>
        <p:nvSpPr>
          <p:cNvPr id="7" name="Slide Number Placeholder 5"/>
          <p:cNvSpPr>
            <a:spLocks noGrp="1"/>
          </p:cNvSpPr>
          <p:nvPr>
            <p:ph type="sldNum" sz="quarter" idx="12"/>
          </p:nvPr>
        </p:nvSpPr>
        <p:spPr>
          <a:xfrm>
            <a:off x="9448800" y="6625672"/>
            <a:ext cx="2743200" cy="216000"/>
          </a:xfrm>
        </p:spPr>
        <p:txBody>
          <a:bodyPr/>
          <a:lstStyle>
            <a:lvl1pPr>
              <a:defRPr sz="1000">
                <a:solidFill>
                  <a:schemeClr val="bg1"/>
                </a:solidFill>
                <a:latin typeface="+mj-lt"/>
                <a:ea typeface="+mj-ea"/>
              </a:defRPr>
            </a:lvl1pPr>
          </a:lstStyle>
          <a:p>
            <a:fld id="{6D77D3CB-5987-4045-A9DE-313BCFC794EF}" type="slidenum">
              <a:rPr lang="zh-TW" altLang="en-US" smtClean="0"/>
              <a:pPr/>
              <a:t>‹#›</a:t>
            </a:fld>
            <a:endParaRPr lang="zh-TW" altLang="en-US"/>
          </a:p>
        </p:txBody>
      </p:sp>
    </p:spTree>
    <p:extLst>
      <p:ext uri="{BB962C8B-B14F-4D97-AF65-F5344CB8AC3E}">
        <p14:creationId xmlns:p14="http://schemas.microsoft.com/office/powerpoint/2010/main" val="3262933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10" name="圖片 9"/>
          <p:cNvPicPr>
            <a:picLocks noChangeAspect="1"/>
          </p:cNvPicPr>
          <p:nvPr userDrawn="1"/>
        </p:nvPicPr>
        <p:blipFill rotWithShape="1">
          <a:blip r:embed="rId2" cstate="print">
            <a:extLst>
              <a:ext uri="{28A0092B-C50C-407E-A947-70E740481C1C}">
                <a14:useLocalDpi xmlns:a14="http://schemas.microsoft.com/office/drawing/2010/main" val="0"/>
              </a:ext>
            </a:extLst>
          </a:blip>
          <a:srcRect t="96385"/>
          <a:stretch/>
        </p:blipFill>
        <p:spPr>
          <a:xfrm>
            <a:off x="0" y="6617898"/>
            <a:ext cx="12192000" cy="247926"/>
          </a:xfrm>
          <a:prstGeom prst="rect">
            <a:avLst/>
          </a:prstGeom>
        </p:spPr>
      </p:pic>
      <p:sp>
        <p:nvSpPr>
          <p:cNvPr id="6" name="Slide Number Placeholder 5"/>
          <p:cNvSpPr>
            <a:spLocks noGrp="1"/>
          </p:cNvSpPr>
          <p:nvPr>
            <p:ph type="sldNum" sz="quarter" idx="12"/>
          </p:nvPr>
        </p:nvSpPr>
        <p:spPr>
          <a:xfrm>
            <a:off x="9448800" y="6625672"/>
            <a:ext cx="2743200" cy="216000"/>
          </a:xfrm>
        </p:spPr>
        <p:txBody>
          <a:bodyPr/>
          <a:lstStyle>
            <a:lvl1pPr>
              <a:defRPr sz="1000">
                <a:solidFill>
                  <a:schemeClr val="bg1"/>
                </a:solidFill>
                <a:latin typeface="+mj-lt"/>
                <a:ea typeface="+mj-ea"/>
              </a:defRPr>
            </a:lvl1pPr>
          </a:lstStyle>
          <a:p>
            <a:fld id="{6D77D3CB-5987-4045-A9DE-313BCFC794EF}" type="slidenum">
              <a:rPr lang="zh-TW" altLang="en-US" smtClean="0"/>
              <a:pPr/>
              <a:t>‹#›</a:t>
            </a:fld>
            <a:endParaRPr lang="zh-TW" altLang="en-US"/>
          </a:p>
        </p:txBody>
      </p:sp>
    </p:spTree>
    <p:extLst>
      <p:ext uri="{BB962C8B-B14F-4D97-AF65-F5344CB8AC3E}">
        <p14:creationId xmlns:p14="http://schemas.microsoft.com/office/powerpoint/2010/main" val="112454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訂版面配置">
    <p:spTree>
      <p:nvGrpSpPr>
        <p:cNvPr id="1" name=""/>
        <p:cNvGrpSpPr/>
        <p:nvPr/>
      </p:nvGrpSpPr>
      <p:grpSpPr>
        <a:xfrm>
          <a:off x="0" y="0"/>
          <a:ext cx="0" cy="0"/>
          <a:chOff x="0" y="0"/>
          <a:chExt cx="0" cy="0"/>
        </a:xfrm>
      </p:grpSpPr>
      <p:pic>
        <p:nvPicPr>
          <p:cNvPr id="6"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t="-14"/>
          <a:stretch/>
        </p:blipFill>
        <p:spPr>
          <a:xfrm>
            <a:off x="0" y="1845124"/>
            <a:ext cx="12192000" cy="3086099"/>
          </a:xfrm>
          <a:prstGeom prst="rect">
            <a:avLst/>
          </a:prstGeom>
        </p:spPr>
      </p:pic>
      <p:sp>
        <p:nvSpPr>
          <p:cNvPr id="7" name="Title 1"/>
          <p:cNvSpPr>
            <a:spLocks noGrp="1"/>
          </p:cNvSpPr>
          <p:nvPr>
            <p:ph type="ctrTitle" idx="4294967295"/>
          </p:nvPr>
        </p:nvSpPr>
        <p:spPr>
          <a:xfrm>
            <a:off x="914400" y="2602819"/>
            <a:ext cx="10363200" cy="1682750"/>
          </a:xfrm>
        </p:spPr>
        <p:txBody>
          <a:bodyPr anchor="ctr">
            <a:noAutofit/>
          </a:bodyPr>
          <a:lstStyle>
            <a:lvl1pPr marL="0" indent="0">
              <a:buFont typeface="Arial" panose="020B0604020202020204" pitchFamily="34" charset="0"/>
              <a:buNone/>
              <a:defRPr>
                <a:latin typeface="+mj-ea"/>
                <a:ea typeface="+mj-ea"/>
              </a:defRPr>
            </a:lvl1pPr>
          </a:lstStyle>
          <a:p>
            <a:pPr algn="ctr"/>
            <a:endParaRPr lang="zh-TW" altLang="en-US" sz="3600" b="1">
              <a:solidFill>
                <a:schemeClr val="bg1"/>
              </a:solidFill>
            </a:endParaRPr>
          </a:p>
        </p:txBody>
      </p:sp>
      <p:sp>
        <p:nvSpPr>
          <p:cNvPr id="8" name="副標題 9"/>
          <p:cNvSpPr>
            <a:spLocks noGrp="1"/>
          </p:cNvSpPr>
          <p:nvPr>
            <p:ph type="subTitle" idx="4294967295"/>
          </p:nvPr>
        </p:nvSpPr>
        <p:spPr>
          <a:xfrm>
            <a:off x="1524000" y="5282293"/>
            <a:ext cx="9144000" cy="1134382"/>
          </a:xfrm>
        </p:spPr>
        <p:txBody>
          <a:bodyPr>
            <a:normAutofit/>
          </a:bodyPr>
          <a:lstStyle>
            <a:lvl1pPr marL="0" indent="0" algn="ctr">
              <a:buNone/>
              <a:defRPr/>
            </a:lvl1pPr>
          </a:lstStyle>
          <a:p>
            <a:pPr marL="0" indent="0" algn="ctr">
              <a:buNone/>
            </a:pPr>
            <a:endParaRPr lang="zh-TW" altLang="en-US" sz="2400">
              <a:latin typeface="+mj-lt"/>
              <a:ea typeface="+mj-ea"/>
            </a:endParaRPr>
          </a:p>
        </p:txBody>
      </p:sp>
      <p:pic>
        <p:nvPicPr>
          <p:cNvPr id="9" name="Picture 6"/>
          <p:cNvPicPr>
            <a:picLocks noChangeAspect="1"/>
          </p:cNvPicPr>
          <p:nvPr userDrawn="1"/>
        </p:nvPicPr>
        <p:blipFill rotWithShape="1">
          <a:blip r:embed="rId3">
            <a:extLst>
              <a:ext uri="{28A0092B-C50C-407E-A947-70E740481C1C}">
                <a14:useLocalDpi xmlns:a14="http://schemas.microsoft.com/office/drawing/2010/main" val="0"/>
              </a:ext>
            </a:extLst>
          </a:blip>
          <a:srcRect l="1073" t="952" r="1160" b="76785"/>
          <a:stretch/>
        </p:blipFill>
        <p:spPr>
          <a:xfrm>
            <a:off x="130628" y="65314"/>
            <a:ext cx="11919859" cy="1526723"/>
          </a:xfrm>
          <a:prstGeom prst="rect">
            <a:avLst/>
          </a:prstGeom>
        </p:spPr>
      </p:pic>
    </p:spTree>
    <p:extLst>
      <p:ext uri="{BB962C8B-B14F-4D97-AF65-F5344CB8AC3E}">
        <p14:creationId xmlns:p14="http://schemas.microsoft.com/office/powerpoint/2010/main" val="3982864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TW"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77D3CB-5987-4045-A9DE-313BCFC794EF}" type="slidenum">
              <a:rPr lang="zh-TW" altLang="en-US" smtClean="0"/>
              <a:pPr/>
              <a:t>‹#›</a:t>
            </a:fld>
            <a:endParaRPr lang="zh-TW" altLang="en-US"/>
          </a:p>
        </p:txBody>
      </p:sp>
    </p:spTree>
    <p:extLst>
      <p:ext uri="{BB962C8B-B14F-4D97-AF65-F5344CB8AC3E}">
        <p14:creationId xmlns:p14="http://schemas.microsoft.com/office/powerpoint/2010/main" val="3235984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image" Target="../media/image12.emf"/><Relationship Id="rId3" Type="http://schemas.microsoft.com/office/2007/relationships/media" Target="../media/media2.mp4"/><Relationship Id="rId7" Type="http://schemas.openxmlformats.org/officeDocument/2006/relationships/image" Target="../media/image1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3.xml"/><Relationship Id="rId5" Type="http://schemas.openxmlformats.org/officeDocument/2006/relationships/slideLayout" Target="../slideLayouts/slideLayout4.xml"/><Relationship Id="rId10" Type="http://schemas.openxmlformats.org/officeDocument/2006/relationships/image" Target="../media/image14.png"/><Relationship Id="rId4" Type="http://schemas.openxmlformats.org/officeDocument/2006/relationships/video" Target="../media/media2.mp4"/><Relationship Id="rId9" Type="http://schemas.openxmlformats.org/officeDocument/2006/relationships/image" Target="../media/image13.emf"/></Relationships>
</file>

<file path=ppt/slides/_rels/slide4.xml.rels><?xml version="1.0" encoding="UTF-8" standalone="yes"?>
<Relationships xmlns="http://schemas.openxmlformats.org/package/2006/relationships"><Relationship Id="rId8" Type="http://schemas.openxmlformats.org/officeDocument/2006/relationships/image" Target="../media/image16.png"/><Relationship Id="rId3" Type="http://schemas.microsoft.com/office/2007/relationships/media" Target="../media/media4.mp4"/><Relationship Id="rId7" Type="http://schemas.openxmlformats.org/officeDocument/2006/relationships/image" Target="../media/image15.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notesSlide" Target="../notesSlides/notesSlide4.xml"/><Relationship Id="rId5" Type="http://schemas.openxmlformats.org/officeDocument/2006/relationships/slideLayout" Target="../slideLayouts/slideLayout4.xml"/><Relationship Id="rId10" Type="http://schemas.openxmlformats.org/officeDocument/2006/relationships/image" Target="../media/image18.png"/><Relationship Id="rId4" Type="http://schemas.openxmlformats.org/officeDocument/2006/relationships/video" Target="../media/media4.mp4"/><Relationship Id="rId9" Type="http://schemas.openxmlformats.org/officeDocument/2006/relationships/image" Target="../media/image17.pn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microsoft.com/office/2007/relationships/media" Target="../media/media6.mp4"/><Relationship Id="rId7" Type="http://schemas.openxmlformats.org/officeDocument/2006/relationships/image" Target="../media/image19.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notesSlide" Target="../notesSlides/notesSlide5.xml"/><Relationship Id="rId5" Type="http://schemas.openxmlformats.org/officeDocument/2006/relationships/slideLayout" Target="../slideLayouts/slideLayout4.xml"/><Relationship Id="rId4" Type="http://schemas.openxmlformats.org/officeDocument/2006/relationships/video" Target="../media/media6.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6B1A4818-A104-EC93-E9FB-47D0DD128BEB}"/>
              </a:ext>
            </a:extLst>
          </p:cNvPr>
          <p:cNvSpPr>
            <a:spLocks noGrp="1"/>
          </p:cNvSpPr>
          <p:nvPr>
            <p:ph type="sldNum" sz="quarter" idx="12"/>
          </p:nvPr>
        </p:nvSpPr>
        <p:spPr/>
        <p:txBody>
          <a:bodyPr/>
          <a:lstStyle/>
          <a:p>
            <a:fld id="{6D77D3CB-5987-4045-A9DE-313BCFC794EF}" type="slidenum">
              <a:rPr lang="zh-TW" altLang="en-US">
                <a:solidFill>
                  <a:prstClr val="white"/>
                </a:solidFill>
                <a:latin typeface="Times New Roman" panose="02020603050405020304" pitchFamily="18" charset="0"/>
                <a:ea typeface="微軟正黑體"/>
                <a:cs typeface="Times New Roman" panose="02020603050405020304" pitchFamily="18" charset="0"/>
              </a:rPr>
              <a:pPr/>
              <a:t>1</a:t>
            </a:fld>
            <a:endParaRPr lang="zh-TW" altLang="en-US">
              <a:solidFill>
                <a:prstClr val="white"/>
              </a:solidFill>
              <a:latin typeface="Times New Roman" panose="02020603050405020304" pitchFamily="18" charset="0"/>
              <a:ea typeface="微軟正黑體"/>
              <a:cs typeface="Times New Roman" panose="02020603050405020304" pitchFamily="18" charset="0"/>
            </a:endParaRPr>
          </a:p>
        </p:txBody>
      </p:sp>
      <p:sp>
        <p:nvSpPr>
          <p:cNvPr id="4" name="標題 3"/>
          <p:cNvSpPr>
            <a:spLocks noGrp="1"/>
          </p:cNvSpPr>
          <p:nvPr>
            <p:ph type="title"/>
          </p:nvPr>
        </p:nvSpPr>
        <p:spPr>
          <a:xfrm>
            <a:off x="304800" y="165757"/>
            <a:ext cx="11776710" cy="884349"/>
          </a:xfrm>
        </p:spPr>
        <p:txBody>
          <a:bodyPr>
            <a:normAutofit/>
          </a:bodyPr>
          <a:lstStyle/>
          <a:p>
            <a:pPr algn="l"/>
            <a:r>
              <a:rPr lang="en-US" altLang="zh-TW" sz="2400" dirty="0">
                <a:latin typeface="Times New Roman" panose="02020603050405020304" pitchFamily="18" charset="0"/>
                <a:cs typeface="Times New Roman" panose="02020603050405020304" pitchFamily="18" charset="0"/>
              </a:rPr>
              <a:t>Probabilistic models of collision risk :</a:t>
            </a:r>
            <a:endParaRPr lang="zh-TW" altLang="en-US" sz="2400" dirty="0">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FEDA8C9C-A380-4DB9-961C-AF8C0F688A56}"/>
              </a:ext>
            </a:extLst>
          </p:cNvPr>
          <p:cNvSpPr txBox="1"/>
          <p:nvPr/>
        </p:nvSpPr>
        <p:spPr>
          <a:xfrm>
            <a:off x="334416" y="3171537"/>
            <a:ext cx="4863747" cy="2862322"/>
          </a:xfrm>
          <a:prstGeom prst="rect">
            <a:avLst/>
          </a:prstGeom>
          <a:noFill/>
        </p:spPr>
        <p:txBody>
          <a:bodyPr wrap="square">
            <a:spAutoFit/>
          </a:bodyPr>
          <a:lstStyle/>
          <a:p>
            <a:pPr>
              <a:lnSpc>
                <a:spcPct val="200000"/>
              </a:lnSpc>
            </a:pPr>
            <a:r>
              <a:rPr lang="en-US" altLang="zh-TW" b="1" dirty="0">
                <a:solidFill>
                  <a:srgbClr val="0070C0"/>
                </a:solidFill>
                <a:latin typeface="Times New Roman" panose="02020603050405020304" pitchFamily="18" charset="0"/>
                <a:ea typeface="微軟正黑體"/>
                <a:cs typeface="Times New Roman" panose="02020603050405020304" pitchFamily="18" charset="0"/>
              </a:rPr>
              <a:t>Exponential </a:t>
            </a:r>
            <a:r>
              <a:rPr lang="en-US" altLang="zh-TW" sz="1800" b="1" dirty="0">
                <a:solidFill>
                  <a:schemeClr val="accent1">
                    <a:lumMod val="75000"/>
                  </a:schemeClr>
                </a:solidFill>
                <a:latin typeface="Times New Roman" panose="02020603050405020304" pitchFamily="18" charset="0"/>
                <a:cs typeface="Times New Roman" panose="02020603050405020304" pitchFamily="18" charset="0"/>
              </a:rPr>
              <a:t>distribution</a:t>
            </a:r>
            <a:r>
              <a:rPr lang="en-US" altLang="zh-TW" sz="1800" dirty="0">
                <a:latin typeface="Times New Roman" panose="02020603050405020304" pitchFamily="18" charset="0"/>
                <a:cs typeface="Times New Roman" panose="02020603050405020304" pitchFamily="18" charset="0"/>
              </a:rPr>
              <a:t> </a:t>
            </a:r>
            <a:r>
              <a:rPr lang="en-US" altLang="zh-TW" b="1" dirty="0">
                <a:solidFill>
                  <a:srgbClr val="0070C0"/>
                </a:solidFill>
                <a:latin typeface="Times New Roman" panose="02020603050405020304" pitchFamily="18" charset="0"/>
                <a:ea typeface="微軟正黑體"/>
                <a:cs typeface="Times New Roman" panose="02020603050405020304" pitchFamily="18" charset="0"/>
              </a:rPr>
              <a:t>model</a:t>
            </a:r>
            <a:r>
              <a:rPr lang="en-US" altLang="zh-TW" dirty="0">
                <a:solidFill>
                  <a:schemeClr val="accent1">
                    <a:lumMod val="75000"/>
                  </a:schemeClr>
                </a:solidFill>
                <a:latin typeface="Times New Roman" panose="02020603050405020304" pitchFamily="18" charset="0"/>
                <a:ea typeface="微軟正黑體"/>
                <a:cs typeface="Times New Roman" panose="02020603050405020304" pitchFamily="18" charset="0"/>
              </a:rPr>
              <a:t>: </a:t>
            </a:r>
            <a:r>
              <a:rPr lang="en-US" altLang="zh-TW" b="1" dirty="0">
                <a:solidFill>
                  <a:srgbClr val="0070C0"/>
                </a:solidFill>
                <a:latin typeface="Times New Roman" panose="02020603050405020304" pitchFamily="18" charset="0"/>
                <a:ea typeface="微軟正黑體"/>
                <a:cs typeface="Times New Roman" panose="02020603050405020304" pitchFamily="18" charset="0"/>
              </a:rPr>
              <a:t>:</a:t>
            </a:r>
          </a:p>
          <a:p>
            <a:pPr>
              <a:lnSpc>
                <a:spcPct val="200000"/>
              </a:lnSpc>
            </a:pPr>
            <a:r>
              <a:rPr lang="en-US" altLang="zh-TW" dirty="0">
                <a:latin typeface="Times New Roman" panose="02020603050405020304" pitchFamily="18" charset="0"/>
                <a:cs typeface="Times New Roman" panose="02020603050405020304" pitchFamily="18" charset="0"/>
              </a:rPr>
              <a:t>The probability of collision is implemented as a negative exponential relation to the distance</a:t>
            </a:r>
          </a:p>
          <a:p>
            <a:pPr>
              <a:lnSpc>
                <a:spcPct val="200000"/>
              </a:lnSpc>
            </a:pPr>
            <a:r>
              <a:rPr lang="en-US" altLang="zh-TW" dirty="0">
                <a:latin typeface="Times New Roman" panose="02020603050405020304" pitchFamily="18" charset="0"/>
                <a:cs typeface="Times New Roman" panose="02020603050405020304" pitchFamily="18" charset="0"/>
              </a:rPr>
              <a:t>between ego and the neighboring users.</a:t>
            </a:r>
            <a:endParaRPr lang="en-US" altLang="zh-TW" dirty="0">
              <a:solidFill>
                <a:srgbClr val="0070C0"/>
              </a:solidFill>
              <a:latin typeface="Times New Roman" panose="02020603050405020304" pitchFamily="18" charset="0"/>
              <a:ea typeface="微軟正黑體"/>
              <a:cs typeface="Times New Roman" panose="02020603050405020304" pitchFamily="18" charset="0"/>
            </a:endParaRPr>
          </a:p>
          <a:p>
            <a:endParaRPr lang="en-US" altLang="zh-TW" b="1" dirty="0">
              <a:solidFill>
                <a:srgbClr val="FF0000"/>
              </a:solidFill>
              <a:latin typeface="Times New Roman" panose="02020603050405020304" pitchFamily="18" charset="0"/>
              <a:ea typeface="微軟正黑體"/>
              <a:cs typeface="Times New Roman" panose="02020603050405020304" pitchFamily="18" charset="0"/>
            </a:endParaRPr>
          </a:p>
          <a:p>
            <a:endParaRPr lang="en-US" altLang="zh-TW" b="1" dirty="0">
              <a:solidFill>
                <a:srgbClr val="FF0000"/>
              </a:solidFill>
              <a:latin typeface="Times New Roman" panose="02020603050405020304" pitchFamily="18" charset="0"/>
              <a:ea typeface="微軟正黑體"/>
              <a:cs typeface="Times New Roman" panose="02020603050405020304" pitchFamily="18" charset="0"/>
            </a:endParaRPr>
          </a:p>
        </p:txBody>
      </p:sp>
      <p:sp>
        <p:nvSpPr>
          <p:cNvPr id="6" name="文字方塊 5">
            <a:extLst>
              <a:ext uri="{FF2B5EF4-FFF2-40B4-BE49-F238E27FC236}">
                <a16:creationId xmlns:a16="http://schemas.microsoft.com/office/drawing/2014/main" id="{579E4900-2590-48AD-8D15-9F871DA31DC1}"/>
              </a:ext>
            </a:extLst>
          </p:cNvPr>
          <p:cNvSpPr txBox="1"/>
          <p:nvPr/>
        </p:nvSpPr>
        <p:spPr>
          <a:xfrm>
            <a:off x="304800" y="1050106"/>
            <a:ext cx="10994577" cy="1703415"/>
          </a:xfrm>
          <a:prstGeom prst="rect">
            <a:avLst/>
          </a:prstGeom>
          <a:noFill/>
        </p:spPr>
        <p:txBody>
          <a:bodyPr wrap="square" rtlCol="0">
            <a:spAutoFit/>
          </a:bodyPr>
          <a:lstStyle/>
          <a:p>
            <a:pPr>
              <a:lnSpc>
                <a:spcPct val="150000"/>
              </a:lnSpc>
            </a:pPr>
            <a:r>
              <a:rPr lang="en-US" altLang="zh-TW" b="1" dirty="0">
                <a:solidFill>
                  <a:srgbClr val="0070C0"/>
                </a:solidFill>
                <a:latin typeface="Times New Roman" panose="02020603050405020304" pitchFamily="18" charset="0"/>
                <a:ea typeface="微軟正黑體"/>
                <a:cs typeface="Times New Roman" panose="02020603050405020304" pitchFamily="18" charset="0"/>
              </a:rPr>
              <a:t>Benefit of exponential model</a:t>
            </a:r>
            <a:r>
              <a:rPr lang="en-US" altLang="zh-TW" dirty="0">
                <a:solidFill>
                  <a:schemeClr val="accent1">
                    <a:lumMod val="75000"/>
                  </a:schemeClr>
                </a:solidFill>
                <a:latin typeface="Times New Roman" panose="02020603050405020304" pitchFamily="18" charset="0"/>
                <a:ea typeface="微軟正黑體"/>
                <a:cs typeface="Times New Roman" panose="02020603050405020304" pitchFamily="18" charset="0"/>
              </a:rPr>
              <a:t>:</a:t>
            </a:r>
            <a:endParaRPr lang="en-US" altLang="zh-TW" dirty="0">
              <a:solidFill>
                <a:prstClr val="black"/>
              </a:solidFill>
              <a:latin typeface="Times New Roman" panose="02020603050405020304" pitchFamily="18" charset="0"/>
              <a:ea typeface="微軟正黑體"/>
              <a:cs typeface="Times New Roman" panose="02020603050405020304" pitchFamily="18" charset="0"/>
            </a:endParaRPr>
          </a:p>
          <a:p>
            <a:pPr marL="285750" indent="-285750">
              <a:lnSpc>
                <a:spcPct val="150000"/>
              </a:lnSpc>
              <a:buFont typeface="Arial" panose="020B0604020202020204" pitchFamily="34" charset="0"/>
              <a:buChar char="•"/>
            </a:pPr>
            <a:r>
              <a:rPr lang="en-US" altLang="zh-TW" dirty="0">
                <a:solidFill>
                  <a:prstClr val="black"/>
                </a:solidFill>
                <a:latin typeface="Times New Roman" panose="02020603050405020304" pitchFamily="18" charset="0"/>
                <a:ea typeface="微軟正黑體"/>
                <a:cs typeface="Times New Roman" panose="02020603050405020304" pitchFamily="18" charset="0"/>
              </a:rPr>
              <a:t>Probabilistic model can assessment collision risk  at any scenario, including that there is no possibility of collision between the </a:t>
            </a:r>
            <a:r>
              <a:rPr lang="en-US" altLang="zh-TW">
                <a:solidFill>
                  <a:prstClr val="black"/>
                </a:solidFill>
                <a:latin typeface="Times New Roman" panose="02020603050405020304" pitchFamily="18" charset="0"/>
                <a:ea typeface="微軟正黑體"/>
                <a:cs typeface="Times New Roman" panose="02020603050405020304" pitchFamily="18" charset="0"/>
              </a:rPr>
              <a:t>vehicles state(stopping vehicles at the roadside) </a:t>
            </a:r>
            <a:r>
              <a:rPr lang="en-US" altLang="zh-TW" dirty="0">
                <a:solidFill>
                  <a:prstClr val="black"/>
                </a:solidFill>
                <a:latin typeface="Times New Roman" panose="02020603050405020304" pitchFamily="18" charset="0"/>
                <a:ea typeface="微軟正黑體"/>
                <a:cs typeface="Times New Roman" panose="02020603050405020304" pitchFamily="18" charset="0"/>
              </a:rPr>
              <a:t>.</a:t>
            </a:r>
          </a:p>
          <a:p>
            <a:pPr marL="285750" indent="-285750">
              <a:lnSpc>
                <a:spcPct val="150000"/>
              </a:lnSpc>
              <a:buFont typeface="Arial" panose="020B0604020202020204" pitchFamily="34" charset="0"/>
              <a:buChar char="•"/>
            </a:pPr>
            <a:r>
              <a:rPr lang="en-US" altLang="zh-TW" dirty="0">
                <a:solidFill>
                  <a:prstClr val="black"/>
                </a:solidFill>
                <a:latin typeface="Times New Roman" panose="02020603050405020304" pitchFamily="18" charset="0"/>
                <a:ea typeface="微軟正黑體"/>
                <a:cs typeface="Times New Roman" panose="02020603050405020304" pitchFamily="18" charset="0"/>
              </a:rPr>
              <a:t>Exponential distribution is more consistent with passerby psychology than Gaussian distribution.</a:t>
            </a:r>
          </a:p>
        </p:txBody>
      </p:sp>
      <p:pic>
        <p:nvPicPr>
          <p:cNvPr id="11" name="圖片 10" descr="圖像-1">
            <a:extLst>
              <a:ext uri="{FF2B5EF4-FFF2-40B4-BE49-F238E27FC236}">
                <a16:creationId xmlns:a16="http://schemas.microsoft.com/office/drawing/2014/main" id="{2F7463CD-C8E1-4D01-98BA-D7C0647D73BD}"/>
              </a:ext>
            </a:extLst>
          </p:cNvPr>
          <p:cNvPicPr>
            <a:picLocks noChangeAspect="1"/>
          </p:cNvPicPr>
          <p:nvPr/>
        </p:nvPicPr>
        <p:blipFill>
          <a:blip r:embed="rId3"/>
          <a:stretch>
            <a:fillRect/>
          </a:stretch>
        </p:blipFill>
        <p:spPr>
          <a:xfrm>
            <a:off x="5498301" y="3842290"/>
            <a:ext cx="5892516" cy="2159933"/>
          </a:xfrm>
          <a:prstGeom prst="rect">
            <a:avLst/>
          </a:prstGeom>
        </p:spPr>
      </p:pic>
      <mc:AlternateContent xmlns:mc="http://schemas.openxmlformats.org/markup-compatibility/2006" xmlns:a14="http://schemas.microsoft.com/office/drawing/2010/main">
        <mc:Choice Requires="a14">
          <p:sp>
            <p:nvSpPr>
              <p:cNvPr id="14" name="文字方塊 13">
                <a:extLst>
                  <a:ext uri="{FF2B5EF4-FFF2-40B4-BE49-F238E27FC236}">
                    <a16:creationId xmlns:a16="http://schemas.microsoft.com/office/drawing/2014/main" id="{7B098B23-1408-4A01-84F0-77052C977CF0}"/>
                  </a:ext>
                </a:extLst>
              </p:cNvPr>
              <p:cNvSpPr txBox="1"/>
              <p:nvPr/>
            </p:nvSpPr>
            <p:spPr>
              <a:xfrm>
                <a:off x="5345418" y="3138356"/>
                <a:ext cx="5777087" cy="811761"/>
              </a:xfrm>
              <a:prstGeom prst="rect">
                <a:avLst/>
              </a:prstGeom>
              <a:noFill/>
            </p:spPr>
            <p:txBody>
              <a:bodyPr wrap="square">
                <a:spAutoFit/>
              </a:bodyPr>
              <a:lstStyle/>
              <a:p>
                <a:pPr/>
                <a14:m>
                  <m:oMathPara xmlns:m="http://schemas.openxmlformats.org/officeDocument/2006/math">
                    <m:oMathParaPr>
                      <m:jc m:val="center"/>
                    </m:oMathParaPr>
                    <m:oMath xmlns:m="http://schemas.openxmlformats.org/officeDocument/2006/math">
                      <m:r>
                        <a:rPr kumimoji="1" lang="en-US" altLang="zh-TW" sz="1800" b="0" i="1" smtClean="0">
                          <a:latin typeface="Cambria Math" panose="02040503050406030204" pitchFamily="18" charset="0"/>
                        </a:rPr>
                        <m:t>𝑝</m:t>
                      </m:r>
                      <m:r>
                        <a:rPr kumimoji="1" lang="en-US" altLang="zh-TW" sz="1800" b="0" i="1" smtClean="0">
                          <a:latin typeface="Cambria Math" panose="02040503050406030204" pitchFamily="18" charset="0"/>
                        </a:rPr>
                        <m:t>(</m:t>
                      </m:r>
                      <m:r>
                        <a:rPr kumimoji="1" lang="en-US" altLang="zh-TW" sz="1800" b="0" i="1" smtClean="0">
                          <a:latin typeface="Cambria Math" panose="02040503050406030204" pitchFamily="18" charset="0"/>
                        </a:rPr>
                        <m:t>𝑑</m:t>
                      </m:r>
                      <m:r>
                        <a:rPr kumimoji="1" lang="en-US" altLang="zh-TW" sz="1800" b="0" i="1" smtClean="0">
                          <a:latin typeface="Cambria Math" panose="02040503050406030204" pitchFamily="18" charset="0"/>
                        </a:rPr>
                        <m:t>)=</m:t>
                      </m:r>
                      <m:d>
                        <m:dPr>
                          <m:begChr m:val="{"/>
                          <m:endChr m:val=""/>
                          <m:ctrlPr>
                            <a:rPr kumimoji="1" lang="en-US" altLang="zh-TW" sz="1800" b="0" i="1" smtClean="0">
                              <a:latin typeface="Cambria Math" panose="02040503050406030204" pitchFamily="18" charset="0"/>
                            </a:rPr>
                          </m:ctrlPr>
                        </m:dPr>
                        <m:e>
                          <m:eqArr>
                            <m:eqArrPr>
                              <m:ctrlPr>
                                <a:rPr kumimoji="1" lang="en-US" altLang="zh-TW" sz="1800" b="0" i="1" smtClean="0">
                                  <a:latin typeface="Cambria Math" panose="02040503050406030204" pitchFamily="18" charset="0"/>
                                </a:rPr>
                              </m:ctrlPr>
                            </m:eqArrPr>
                            <m:e>
                              <m:func>
                                <m:funcPr>
                                  <m:ctrlPr>
                                    <a:rPr kumimoji="1" lang="en-US" altLang="zh-TW" sz="1800" b="0" i="1" smtClean="0">
                                      <a:latin typeface="Cambria Math" panose="02040503050406030204" pitchFamily="18" charset="0"/>
                                    </a:rPr>
                                  </m:ctrlPr>
                                </m:funcPr>
                                <m:fName>
                                  <m:r>
                                    <m:rPr>
                                      <m:sty m:val="p"/>
                                    </m:rPr>
                                    <a:rPr kumimoji="1" lang="en-US" altLang="zh-TW" sz="1800" b="0" i="0" smtClean="0">
                                      <a:latin typeface="Cambria Math" panose="02040503050406030204" pitchFamily="18" charset="0"/>
                                    </a:rPr>
                                    <m:t>exp</m:t>
                                  </m:r>
                                </m:fName>
                                <m:e>
                                  <m:d>
                                    <m:dPr>
                                      <m:ctrlPr>
                                        <a:rPr kumimoji="1" lang="en-US" altLang="zh-TW" sz="1800" b="0" i="1" smtClean="0">
                                          <a:latin typeface="Cambria Math" panose="02040503050406030204" pitchFamily="18" charset="0"/>
                                        </a:rPr>
                                      </m:ctrlPr>
                                    </m:dPr>
                                    <m:e>
                                      <m:r>
                                        <a:rPr kumimoji="1" lang="en-US" altLang="zh-TW" sz="1800" b="0" i="1" smtClean="0">
                                          <a:latin typeface="Cambria Math" panose="02040503050406030204" pitchFamily="18" charset="0"/>
                                        </a:rPr>
                                        <m:t>−</m:t>
                                      </m:r>
                                      <m:r>
                                        <a:rPr kumimoji="1" lang="en-US" altLang="zh-TW" sz="1800" b="0" i="1" smtClean="0">
                                          <a:latin typeface="Cambria Math" panose="02040503050406030204" pitchFamily="18" charset="0"/>
                                        </a:rPr>
                                        <m:t>𝜆</m:t>
                                      </m:r>
                                      <m:d>
                                        <m:dPr>
                                          <m:ctrlPr>
                                            <a:rPr kumimoji="1" lang="en-US" altLang="zh-TW" sz="1800" b="0" i="1" smtClean="0">
                                              <a:latin typeface="Cambria Math" panose="02040503050406030204" pitchFamily="18" charset="0"/>
                                            </a:rPr>
                                          </m:ctrlPr>
                                        </m:dPr>
                                        <m:e>
                                          <m:r>
                                            <a:rPr kumimoji="1" lang="en-US" altLang="zh-TW" sz="1800" b="0" i="1" smtClean="0">
                                              <a:latin typeface="Cambria Math" panose="02040503050406030204" pitchFamily="18" charset="0"/>
                                            </a:rPr>
                                            <m:t>𝑑</m:t>
                                          </m:r>
                                          <m:r>
                                            <a:rPr kumimoji="1" lang="en-US" altLang="zh-TW" sz="1800" b="0" i="1" smtClean="0">
                                              <a:latin typeface="Cambria Math" panose="02040503050406030204" pitchFamily="18" charset="0"/>
                                            </a:rPr>
                                            <m:t>−</m:t>
                                          </m:r>
                                          <m:sSub>
                                            <m:sSubPr>
                                              <m:ctrlPr>
                                                <a:rPr kumimoji="1" lang="en-US" altLang="zh-TW" sz="1800" b="0" i="1" smtClean="0">
                                                  <a:latin typeface="Cambria Math" panose="02040503050406030204" pitchFamily="18" charset="0"/>
                                                </a:rPr>
                                              </m:ctrlPr>
                                            </m:sSubPr>
                                            <m:e>
                                              <m:r>
                                                <a:rPr kumimoji="1" lang="en-US" altLang="zh-TW" sz="1800" b="0" i="1" smtClean="0">
                                                  <a:latin typeface="Cambria Math" panose="02040503050406030204" pitchFamily="18" charset="0"/>
                                                </a:rPr>
                                                <m:t>𝑟</m:t>
                                              </m:r>
                                            </m:e>
                                            <m:sub>
                                              <m:r>
                                                <a:rPr kumimoji="1" lang="en-US" altLang="zh-TW" sz="1800" b="0" i="1" smtClean="0">
                                                  <a:latin typeface="Cambria Math" panose="02040503050406030204" pitchFamily="18" charset="0"/>
                                                </a:rPr>
                                                <m:t>𝑠</m:t>
                                              </m:r>
                                            </m:sub>
                                          </m:sSub>
                                          <m:r>
                                            <a:rPr kumimoji="1" lang="en-US" altLang="zh-TW" sz="1800" b="0" i="1" smtClean="0">
                                              <a:latin typeface="Cambria Math" panose="02040503050406030204" pitchFamily="18" charset="0"/>
                                            </a:rPr>
                                            <m:t>−</m:t>
                                          </m:r>
                                          <m:sSub>
                                            <m:sSubPr>
                                              <m:ctrlPr>
                                                <a:rPr kumimoji="1" lang="en-US" altLang="zh-TW" sz="1800" b="0" i="1" smtClean="0">
                                                  <a:latin typeface="Cambria Math" panose="02040503050406030204" pitchFamily="18" charset="0"/>
                                                </a:rPr>
                                              </m:ctrlPr>
                                            </m:sSubPr>
                                            <m:e>
                                              <m:r>
                                                <a:rPr kumimoji="1" lang="en-US" altLang="zh-TW" sz="1800" b="0" i="1" smtClean="0">
                                                  <a:latin typeface="Cambria Math" panose="02040503050406030204" pitchFamily="18" charset="0"/>
                                                </a:rPr>
                                                <m:t>𝑟</m:t>
                                              </m:r>
                                            </m:e>
                                            <m:sub>
                                              <m:r>
                                                <a:rPr kumimoji="1" lang="en-US" altLang="zh-TW" sz="1800" b="0" i="1" smtClean="0">
                                                  <a:latin typeface="Cambria Math" panose="02040503050406030204" pitchFamily="18" charset="0"/>
                                                </a:rPr>
                                                <m:t>𝑜</m:t>
                                              </m:r>
                                            </m:sub>
                                          </m:sSub>
                                        </m:e>
                                      </m:d>
                                    </m:e>
                                  </m:d>
                                </m:e>
                              </m:func>
                              <m:r>
                                <a:rPr kumimoji="1" lang="en-US" altLang="zh-TW" sz="1800" b="0" i="1" smtClean="0">
                                  <a:latin typeface="Cambria Math" panose="02040503050406030204" pitchFamily="18" charset="0"/>
                                </a:rPr>
                                <m:t>         , </m:t>
                              </m:r>
                              <m:r>
                                <a:rPr kumimoji="1" lang="en-US" altLang="zh-TW" sz="1800" b="0" i="1" smtClean="0">
                                  <a:latin typeface="Cambria Math" panose="02040503050406030204" pitchFamily="18" charset="0"/>
                                </a:rPr>
                                <m:t>𝑑</m:t>
                              </m:r>
                              <m:r>
                                <a:rPr kumimoji="1" lang="en-US" altLang="zh-TW" sz="1800" b="0" i="1" smtClean="0">
                                  <a:latin typeface="Cambria Math" panose="02040503050406030204" pitchFamily="18" charset="0"/>
                                </a:rPr>
                                <m:t>−</m:t>
                              </m:r>
                              <m:sSub>
                                <m:sSubPr>
                                  <m:ctrlPr>
                                    <a:rPr kumimoji="1" lang="en-US" altLang="zh-TW" sz="1800" b="0" i="1" smtClean="0">
                                      <a:latin typeface="Cambria Math" panose="02040503050406030204" pitchFamily="18" charset="0"/>
                                    </a:rPr>
                                  </m:ctrlPr>
                                </m:sSubPr>
                                <m:e>
                                  <m:r>
                                    <a:rPr kumimoji="1" lang="en-US" altLang="zh-TW" sz="1800" b="0" i="1" smtClean="0">
                                      <a:latin typeface="Cambria Math" panose="02040503050406030204" pitchFamily="18" charset="0"/>
                                    </a:rPr>
                                    <m:t>𝑟</m:t>
                                  </m:r>
                                </m:e>
                                <m:sub>
                                  <m:r>
                                    <a:rPr kumimoji="1" lang="en-US" altLang="zh-TW" sz="1800" b="0" i="1" smtClean="0">
                                      <a:latin typeface="Cambria Math" panose="02040503050406030204" pitchFamily="18" charset="0"/>
                                    </a:rPr>
                                    <m:t>𝑠</m:t>
                                  </m:r>
                                </m:sub>
                              </m:sSub>
                              <m:r>
                                <a:rPr kumimoji="1" lang="en-US" altLang="zh-TW" sz="1800" b="0" i="1" smtClean="0">
                                  <a:latin typeface="Cambria Math" panose="02040503050406030204" pitchFamily="18" charset="0"/>
                                </a:rPr>
                                <m:t>−</m:t>
                              </m:r>
                              <m:sSub>
                                <m:sSubPr>
                                  <m:ctrlPr>
                                    <a:rPr kumimoji="1" lang="en-US" altLang="zh-TW" sz="1800" b="0" i="1" smtClean="0">
                                      <a:latin typeface="Cambria Math" panose="02040503050406030204" pitchFamily="18" charset="0"/>
                                    </a:rPr>
                                  </m:ctrlPr>
                                </m:sSubPr>
                                <m:e>
                                  <m:r>
                                    <a:rPr kumimoji="1" lang="en-US" altLang="zh-TW" sz="1800" b="0" i="1" smtClean="0">
                                      <a:latin typeface="Cambria Math" panose="02040503050406030204" pitchFamily="18" charset="0"/>
                                    </a:rPr>
                                    <m:t>𝑟</m:t>
                                  </m:r>
                                </m:e>
                                <m:sub>
                                  <m:r>
                                    <a:rPr kumimoji="1" lang="en-US" altLang="zh-TW" sz="1800" b="0" i="1" smtClean="0">
                                      <a:latin typeface="Cambria Math" panose="02040503050406030204" pitchFamily="18" charset="0"/>
                                    </a:rPr>
                                    <m:t>𝑜</m:t>
                                  </m:r>
                                </m:sub>
                              </m:sSub>
                              <m:r>
                                <a:rPr kumimoji="1" lang="en-US" altLang="zh-TW" sz="1800" b="0" i="1" smtClean="0">
                                  <a:latin typeface="Cambria Math" panose="02040503050406030204" pitchFamily="18" charset="0"/>
                                </a:rPr>
                                <m:t>≥0</m:t>
                              </m:r>
                            </m:e>
                            <m:e>
                              <m:r>
                                <a:rPr kumimoji="1" lang="zh-TW" altLang="en-US" i="1">
                                  <a:latin typeface="Cambria Math" panose="02040503050406030204" pitchFamily="18" charset="0"/>
                                </a:rPr>
                                <m:t> </m:t>
                              </m:r>
                              <m:r>
                                <a:rPr kumimoji="1" lang="en-US" altLang="zh-TW" sz="1800" i="1" smtClean="0">
                                  <a:latin typeface="Cambria Math" panose="02040503050406030204" pitchFamily="18" charset="0"/>
                                </a:rPr>
                                <m:t>1</m:t>
                              </m:r>
                              <m:r>
                                <a:rPr kumimoji="1" lang="en-US" altLang="zh-TW" sz="1800" b="0" i="1" smtClean="0">
                                  <a:latin typeface="Cambria Math" panose="02040503050406030204" pitchFamily="18" charset="0"/>
                                </a:rPr>
                                <m:t>                          </m:t>
                              </m:r>
                              <m:r>
                                <a:rPr kumimoji="1" lang="zh-TW" altLang="en-US" i="1">
                                  <a:latin typeface="Cambria Math" panose="02040503050406030204" pitchFamily="18" charset="0"/>
                                </a:rPr>
                                <m:t> </m:t>
                              </m:r>
                              <m:r>
                                <a:rPr kumimoji="1" lang="en-US" altLang="zh-TW" sz="1800" b="0" i="1" smtClean="0">
                                  <a:latin typeface="Cambria Math" panose="02040503050406030204" pitchFamily="18" charset="0"/>
                                </a:rPr>
                                <m:t>,</m:t>
                              </m:r>
                              <m:r>
                                <a:rPr kumimoji="1" lang="zh-TW" altLang="en-US" i="1">
                                  <a:latin typeface="Cambria Math" panose="02040503050406030204" pitchFamily="18" charset="0"/>
                                </a:rPr>
                                <m:t> </m:t>
                              </m:r>
                              <m:r>
                                <a:rPr kumimoji="1" lang="en-US" altLang="zh-TW" sz="1800" i="1" smtClean="0">
                                  <a:latin typeface="Cambria Math" panose="02040503050406030204" pitchFamily="18" charset="0"/>
                                </a:rPr>
                                <m:t>𝑒</m:t>
                              </m:r>
                              <m:r>
                                <a:rPr kumimoji="1" lang="en-US" altLang="zh-TW" sz="1800" b="0" i="1" smtClean="0">
                                  <a:latin typeface="Cambria Math" panose="02040503050406030204" pitchFamily="18" charset="0"/>
                                </a:rPr>
                                <m:t>𝑙𝑠𝑒</m:t>
                              </m:r>
                            </m:e>
                          </m:eqArr>
                        </m:e>
                      </m:d>
                    </m:oMath>
                  </m:oMathPara>
                </a14:m>
                <a:endParaRPr lang="zh-TW" altLang="en-US" dirty="0">
                  <a:latin typeface="Times New Roman" panose="02020603050405020304" pitchFamily="18" charset="0"/>
                  <a:cs typeface="Times New Roman" panose="02020603050405020304" pitchFamily="18" charset="0"/>
                </a:endParaRPr>
              </a:p>
            </p:txBody>
          </p:sp>
        </mc:Choice>
        <mc:Fallback xmlns="">
          <p:sp>
            <p:nvSpPr>
              <p:cNvPr id="14" name="文字方塊 13">
                <a:extLst>
                  <a:ext uri="{FF2B5EF4-FFF2-40B4-BE49-F238E27FC236}">
                    <a16:creationId xmlns:a16="http://schemas.microsoft.com/office/drawing/2014/main" id="{7B098B23-1408-4A01-84F0-77052C977CF0}"/>
                  </a:ext>
                </a:extLst>
              </p:cNvPr>
              <p:cNvSpPr txBox="1">
                <a:spLocks noRot="1" noChangeAspect="1" noMove="1" noResize="1" noEditPoints="1" noAdjustHandles="1" noChangeArrowheads="1" noChangeShapeType="1" noTextEdit="1"/>
              </p:cNvSpPr>
              <p:nvPr/>
            </p:nvSpPr>
            <p:spPr>
              <a:xfrm>
                <a:off x="5345418" y="3138356"/>
                <a:ext cx="5777087" cy="811761"/>
              </a:xfrm>
              <a:prstGeom prst="rect">
                <a:avLst/>
              </a:prstGeom>
              <a:blipFill>
                <a:blip r:embed="rId4"/>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376048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6B1A4818-A104-EC93-E9FB-47D0DD128BEB}"/>
              </a:ext>
            </a:extLst>
          </p:cNvPr>
          <p:cNvSpPr>
            <a:spLocks noGrp="1"/>
          </p:cNvSpPr>
          <p:nvPr>
            <p:ph type="sldNum" sz="quarter" idx="12"/>
          </p:nvPr>
        </p:nvSpPr>
        <p:spPr/>
        <p:txBody>
          <a:bodyPr/>
          <a:lstStyle/>
          <a:p>
            <a:fld id="{6D77D3CB-5987-4045-A9DE-313BCFC794EF}" type="slidenum">
              <a:rPr lang="zh-TW" altLang="en-US">
                <a:solidFill>
                  <a:prstClr val="white"/>
                </a:solidFill>
                <a:latin typeface="Arial"/>
                <a:ea typeface="微軟正黑體"/>
              </a:rPr>
              <a:pPr/>
              <a:t>2</a:t>
            </a:fld>
            <a:endParaRPr lang="zh-TW" altLang="en-US">
              <a:solidFill>
                <a:prstClr val="white"/>
              </a:solidFill>
              <a:latin typeface="Arial"/>
              <a:ea typeface="微軟正黑體"/>
            </a:endParaRPr>
          </a:p>
        </p:txBody>
      </p:sp>
      <p:sp>
        <p:nvSpPr>
          <p:cNvPr id="4" name="標題 3"/>
          <p:cNvSpPr>
            <a:spLocks noGrp="1"/>
          </p:cNvSpPr>
          <p:nvPr>
            <p:ph type="title"/>
          </p:nvPr>
        </p:nvSpPr>
        <p:spPr>
          <a:xfrm>
            <a:off x="304800" y="165757"/>
            <a:ext cx="11776710" cy="884349"/>
          </a:xfrm>
        </p:spPr>
        <p:txBody>
          <a:bodyPr>
            <a:normAutofit/>
          </a:bodyPr>
          <a:lstStyle/>
          <a:p>
            <a:pPr algn="l"/>
            <a:r>
              <a:rPr lang="en-US" altLang="zh-TW" sz="2400" dirty="0">
                <a:latin typeface="Times New Roman" panose="02020603050405020304" pitchFamily="18" charset="0"/>
                <a:cs typeface="Times New Roman" panose="02020603050405020304" pitchFamily="18" charset="0"/>
              </a:rPr>
              <a:t>Optimal driving decisions with risk:</a:t>
            </a:r>
            <a:endParaRPr lang="zh-TW" altLang="en-US" sz="2400" dirty="0">
              <a:latin typeface="Times New Roman" panose="02020603050405020304" pitchFamily="18" charset="0"/>
              <a:cs typeface="Times New Roman" panose="02020603050405020304" pitchFamily="18" charset="0"/>
            </a:endParaRPr>
          </a:p>
        </p:txBody>
      </p:sp>
      <p:sp>
        <p:nvSpPr>
          <p:cNvPr id="10" name="文字方塊 9">
            <a:extLst>
              <a:ext uri="{FF2B5EF4-FFF2-40B4-BE49-F238E27FC236}">
                <a16:creationId xmlns:a16="http://schemas.microsoft.com/office/drawing/2014/main" id="{ACD002F7-A565-44A2-BFD7-20D9E09B21E2}"/>
              </a:ext>
            </a:extLst>
          </p:cNvPr>
          <p:cNvSpPr txBox="1"/>
          <p:nvPr/>
        </p:nvSpPr>
        <p:spPr>
          <a:xfrm>
            <a:off x="304799" y="1395858"/>
            <a:ext cx="4370070" cy="456920"/>
          </a:xfrm>
          <a:prstGeom prst="rect">
            <a:avLst/>
          </a:prstGeom>
          <a:noFill/>
        </p:spPr>
        <p:txBody>
          <a:bodyPr wrap="square" rtlCol="0">
            <a:spAutoFit/>
          </a:bodyPr>
          <a:lstStyle/>
          <a:p>
            <a:pPr>
              <a:lnSpc>
                <a:spcPct val="150000"/>
              </a:lnSpc>
            </a:pPr>
            <a:r>
              <a:rPr lang="en-US" altLang="zh-TW" b="1" dirty="0">
                <a:solidFill>
                  <a:srgbClr val="0070C0"/>
                </a:solidFill>
                <a:latin typeface="Times New Roman" panose="02020603050405020304" pitchFamily="18" charset="0"/>
                <a:ea typeface="微軟正黑體"/>
                <a:cs typeface="Times New Roman" panose="02020603050405020304" pitchFamily="18" charset="0"/>
              </a:rPr>
              <a:t>Optimization function</a:t>
            </a:r>
            <a:r>
              <a:rPr lang="en-US" altLang="zh-TW" b="1" dirty="0">
                <a:solidFill>
                  <a:schemeClr val="accent1">
                    <a:lumMod val="75000"/>
                  </a:schemeClr>
                </a:solidFill>
                <a:latin typeface="Times New Roman" panose="02020603050405020304" pitchFamily="18" charset="0"/>
                <a:ea typeface="微軟正黑體"/>
                <a:cs typeface="Times New Roman" panose="02020603050405020304" pitchFamily="18" charset="0"/>
              </a:rPr>
              <a:t>:</a:t>
            </a:r>
            <a:endParaRPr lang="en-US" altLang="zh-TW" b="1" dirty="0">
              <a:solidFill>
                <a:prstClr val="black"/>
              </a:solidFill>
              <a:latin typeface="Times New Roman" panose="02020603050405020304" pitchFamily="18" charset="0"/>
              <a:ea typeface="微軟正黑體"/>
              <a:cs typeface="Times New Roman" panose="02020603050405020304" pitchFamily="18" charset="0"/>
            </a:endParaRPr>
          </a:p>
        </p:txBody>
      </p:sp>
      <mc:AlternateContent xmlns:mc="http://schemas.openxmlformats.org/markup-compatibility/2006" xmlns:a14="http://schemas.microsoft.com/office/drawing/2010/main">
        <mc:Choice Requires="a14">
          <p:sp>
            <p:nvSpPr>
              <p:cNvPr id="7" name="文字方塊 6">
                <a:extLst>
                  <a:ext uri="{FF2B5EF4-FFF2-40B4-BE49-F238E27FC236}">
                    <a16:creationId xmlns:a16="http://schemas.microsoft.com/office/drawing/2014/main" id="{7792A916-2E98-4A76-9AFC-3E8EA727934C}"/>
                  </a:ext>
                </a:extLst>
              </p:cNvPr>
              <p:cNvSpPr txBox="1"/>
              <p:nvPr/>
            </p:nvSpPr>
            <p:spPr>
              <a:xfrm>
                <a:off x="461961" y="1419104"/>
                <a:ext cx="5731193" cy="4055726"/>
              </a:xfrm>
              <a:prstGeom prst="rect">
                <a:avLst/>
              </a:prstGeom>
              <a:noFill/>
            </p:spPr>
            <p:txBody>
              <a:bodyPr wrap="square" lIns="0" tIns="0" rIns="0" bIns="0" rtlCol="0">
                <a:spAutoFit/>
              </a:bodyPr>
              <a:lstStyle/>
              <a:p>
                <a:pPr>
                  <a:lnSpc>
                    <a:spcPct val="150000"/>
                  </a:lnSpc>
                </a:pPr>
                <a14:m>
                  <m:oMathPara xmlns:m="http://schemas.openxmlformats.org/officeDocument/2006/math">
                    <m:oMathParaPr>
                      <m:jc m:val="left"/>
                    </m:oMathParaPr>
                    <m:oMath xmlns:m="http://schemas.openxmlformats.org/officeDocument/2006/math">
                      <m:func>
                        <m:funcPr>
                          <m:ctrlPr>
                            <a:rPr lang="en-US" altLang="zh-TW" i="1" smtClean="0">
                              <a:latin typeface="Cambria Math" panose="02040503050406030204" pitchFamily="18" charset="0"/>
                            </a:rPr>
                          </m:ctrlPr>
                        </m:funcPr>
                        <m:fName>
                          <m:limLow>
                            <m:limLowPr>
                              <m:ctrlPr>
                                <a:rPr lang="en-US" altLang="zh-TW" i="1" smtClean="0">
                                  <a:latin typeface="Cambria Math" panose="02040503050406030204" pitchFamily="18" charset="0"/>
                                </a:rPr>
                              </m:ctrlPr>
                            </m:limLowPr>
                            <m:e>
                              <m:r>
                                <m:rPr>
                                  <m:sty m:val="p"/>
                                </m:rPr>
                                <a:rPr lang="en-US" altLang="zh-TW" i="0" smtClean="0">
                                  <a:latin typeface="Cambria Math" panose="02040503050406030204" pitchFamily="18" charset="0"/>
                                </a:rPr>
                                <m:t>min</m:t>
                              </m:r>
                              <m:r>
                                <a:rPr lang="en-US" altLang="zh-TW" b="0" i="0" smtClean="0">
                                  <a:latin typeface="Cambria Math" panose="02040503050406030204" pitchFamily="18" charset="0"/>
                                </a:rPr>
                                <m:t>  </m:t>
                              </m:r>
                            </m:e>
                            <m:lim>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𝑢</m:t>
                                  </m:r>
                                </m:e>
                                <m:sub>
                                  <m:r>
                                    <a:rPr lang="en-US" altLang="zh-TW" b="0" i="1" smtClean="0">
                                      <a:latin typeface="Cambria Math" panose="02040503050406030204" pitchFamily="18" charset="0"/>
                                    </a:rPr>
                                    <m:t>𝑡</m:t>
                                  </m:r>
                                </m:sub>
                              </m:sSub>
                            </m:lim>
                          </m:limLow>
                          <m:r>
                            <a:rPr lang="en-US" altLang="zh-TW" b="0" i="1" smtClean="0">
                              <a:latin typeface="Cambria Math" panose="02040503050406030204" pitchFamily="18" charset="0"/>
                            </a:rPr>
                            <m:t>       </m:t>
                          </m:r>
                        </m:fName>
                        <m:e>
                          <m:nary>
                            <m:naryPr>
                              <m:chr m:val="∑"/>
                              <m:ctrlPr>
                                <a:rPr lang="en-US" altLang="zh-TW" i="1" smtClean="0">
                                  <a:latin typeface="Cambria Math" panose="02040503050406030204" pitchFamily="18" charset="0"/>
                                </a:rPr>
                              </m:ctrlPr>
                            </m:naryPr>
                            <m:sub>
                              <m:r>
                                <m:rPr>
                                  <m:brk m:alnAt="23"/>
                                </m:rPr>
                                <a:rPr lang="en-US" altLang="zh-TW" b="0" i="1" smtClean="0">
                                  <a:latin typeface="Cambria Math" panose="02040503050406030204" pitchFamily="18" charset="0"/>
                                </a:rPr>
                                <m:t>𝑖</m:t>
                              </m:r>
                              <m:r>
                                <a:rPr lang="en-US" altLang="zh-TW" b="0" i="1" smtClean="0">
                                  <a:latin typeface="Cambria Math" panose="02040503050406030204" pitchFamily="18" charset="0"/>
                                </a:rPr>
                                <m:t>=1</m:t>
                              </m:r>
                            </m:sub>
                            <m:sup>
                              <m:r>
                                <a:rPr lang="en-US" altLang="zh-TW" b="0" i="1" smtClean="0">
                                  <a:latin typeface="Cambria Math" panose="02040503050406030204" pitchFamily="18" charset="0"/>
                                </a:rPr>
                                <m:t>4</m:t>
                              </m:r>
                            </m:sup>
                            <m:e>
                              <m:sSup>
                                <m:sSupPr>
                                  <m:ctrlPr>
                                    <a:rPr lang="en-US" altLang="zh-TW" b="0" i="1" smtClean="0">
                                      <a:latin typeface="Cambria Math" panose="02040503050406030204" pitchFamily="18" charset="0"/>
                                    </a:rPr>
                                  </m:ctrlPr>
                                </m:sSupPr>
                                <m:e>
                                  <m:d>
                                    <m:dPr>
                                      <m:begChr m:val="["/>
                                      <m:endChr m:val="]"/>
                                      <m:ctrlPr>
                                        <a:rPr lang="en-US" altLang="zh-TW" i="1" smtClean="0">
                                          <a:latin typeface="Cambria Math" panose="02040503050406030204" pitchFamily="18" charset="0"/>
                                        </a:rPr>
                                      </m:ctrlPr>
                                    </m:dPr>
                                    <m:e>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𝑡</m:t>
                                          </m:r>
                                          <m:r>
                                            <a:rPr lang="en-US" altLang="zh-TW" b="0" i="1" smtClean="0">
                                              <a:latin typeface="Cambria Math" panose="02040503050406030204" pitchFamily="18" charset="0"/>
                                            </a:rPr>
                                            <m:t>+</m:t>
                                          </m:r>
                                          <m:r>
                                            <a:rPr lang="en-US" altLang="zh-TW" b="0" i="1" smtClean="0">
                                              <a:latin typeface="Cambria Math" panose="02040503050406030204" pitchFamily="18" charset="0"/>
                                            </a:rPr>
                                            <m:t>𝑑𝑡</m:t>
                                          </m:r>
                                        </m:sub>
                                      </m:sSub>
                                      <m:d>
                                        <m:dPr>
                                          <m:ctrlPr>
                                            <a:rPr lang="en-US" altLang="zh-TW" b="0" i="1" smtClean="0">
                                              <a:latin typeface="Cambria Math" panose="02040503050406030204" pitchFamily="18" charset="0"/>
                                            </a:rPr>
                                          </m:ctrlPr>
                                        </m:dPr>
                                        <m:e>
                                          <m:r>
                                            <a:rPr lang="en-US" altLang="zh-TW" b="0" i="1" smtClean="0">
                                              <a:latin typeface="Cambria Math" panose="02040503050406030204" pitchFamily="18" charset="0"/>
                                            </a:rPr>
                                            <m:t>𝑖</m:t>
                                          </m:r>
                                        </m:e>
                                      </m:d>
                                      <m:r>
                                        <a:rPr lang="en-US" altLang="zh-TW" b="0" i="1" smtClean="0">
                                          <a:latin typeface="Cambria Math" panose="02040503050406030204" pitchFamily="18" charset="0"/>
                                        </a:rPr>
                                        <m:t>−</m:t>
                                      </m:r>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𝑜𝑝𝑡</m:t>
                                          </m:r>
                                        </m:sub>
                                      </m:sSub>
                                      <m:d>
                                        <m:dPr>
                                          <m:ctrlPr>
                                            <a:rPr lang="en-US" altLang="zh-TW" b="0" i="1" smtClean="0">
                                              <a:latin typeface="Cambria Math" panose="02040503050406030204" pitchFamily="18" charset="0"/>
                                            </a:rPr>
                                          </m:ctrlPr>
                                        </m:dPr>
                                        <m:e>
                                          <m:r>
                                            <a:rPr lang="en-US" altLang="zh-TW" b="0" i="1" smtClean="0">
                                              <a:latin typeface="Cambria Math" panose="02040503050406030204" pitchFamily="18" charset="0"/>
                                            </a:rPr>
                                            <m:t>𝑖</m:t>
                                          </m:r>
                                        </m:e>
                                      </m:d>
                                    </m:e>
                                  </m:d>
                                </m:e>
                                <m:sup>
                                  <m:r>
                                    <a:rPr lang="en-US" altLang="zh-TW" b="0" i="1" smtClean="0">
                                      <a:latin typeface="Cambria Math" panose="02040503050406030204" pitchFamily="18" charset="0"/>
                                    </a:rPr>
                                    <m:t>2</m:t>
                                  </m:r>
                                </m:sup>
                              </m:sSup>
                            </m:e>
                          </m:nary>
                        </m:e>
                      </m:func>
                    </m:oMath>
                  </m:oMathPara>
                </a14:m>
                <a:endParaRPr lang="en-US" altLang="zh-TW" dirty="0"/>
              </a:p>
              <a:p>
                <a:pPr>
                  <a:lnSpc>
                    <a:spcPct val="150000"/>
                  </a:lnSpc>
                </a:pPr>
                <a:r>
                  <a:rPr lang="en-US" altLang="zh-TW" dirty="0">
                    <a:latin typeface="Cambria Math" panose="02040503050406030204" pitchFamily="18" charset="0"/>
                    <a:ea typeface="Cambria Math" panose="02040503050406030204" pitchFamily="18" charset="0"/>
                  </a:rPr>
                  <a:t> </a:t>
                </a:r>
                <a:r>
                  <a:rPr lang="en-US" altLang="zh-TW" dirty="0" err="1">
                    <a:latin typeface="Cambria Math" panose="02040503050406030204" pitchFamily="18" charset="0"/>
                    <a:ea typeface="Cambria Math" panose="02040503050406030204" pitchFamily="18" charset="0"/>
                  </a:rPr>
                  <a:t>s.t.</a:t>
                </a:r>
                <a:r>
                  <a:rPr lang="en-US" altLang="zh-TW" dirty="0">
                    <a:latin typeface="Cambria Math" panose="02040503050406030204" pitchFamily="18" charset="0"/>
                    <a:ea typeface="Cambria Math" panose="02040503050406030204" pitchFamily="18" charset="0"/>
                  </a:rPr>
                  <a:t>          Vehicle follow kinematic bicycle model</a:t>
                </a:r>
              </a:p>
              <a:p>
                <a:pPr>
                  <a:lnSpc>
                    <a:spcPct val="150000"/>
                  </a:lnSpc>
                </a:pPr>
                <a:r>
                  <a:rPr lang="en-US" altLang="zh-TW" dirty="0">
                    <a:latin typeface="Cambria Math" panose="02040503050406030204" pitchFamily="18" charset="0"/>
                    <a:ea typeface="Cambria Math" panose="02040503050406030204" pitchFamily="18" charset="0"/>
                  </a:rPr>
                  <a:t>	 </a:t>
                </a:r>
                <a14:m>
                  <m:oMath xmlns:m="http://schemas.openxmlformats.org/officeDocument/2006/math">
                    <m:r>
                      <a:rPr lang="en-US" altLang="zh-TW" b="0" i="1" smtClean="0">
                        <a:latin typeface="Cambria Math" panose="02040503050406030204" pitchFamily="18" charset="0"/>
                      </a:rPr>
                      <m:t>𝑝</m:t>
                    </m:r>
                    <m:r>
                      <a:rPr lang="en-US" altLang="zh-TW" b="0" i="0" smtClean="0">
                        <a:latin typeface="Cambria Math" panose="02040503050406030204" pitchFamily="18" charset="0"/>
                      </a:rPr>
                      <m:t>(</m:t>
                    </m:r>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𝑡</m:t>
                        </m:r>
                        <m:r>
                          <a:rPr lang="en-US" altLang="zh-TW" b="0" i="1" smtClean="0">
                            <a:latin typeface="Cambria Math" panose="02040503050406030204" pitchFamily="18" charset="0"/>
                          </a:rPr>
                          <m:t>+</m:t>
                        </m:r>
                        <m:r>
                          <a:rPr lang="en-US" altLang="zh-TW" b="0" i="1" smtClean="0">
                            <a:latin typeface="Cambria Math" panose="02040503050406030204" pitchFamily="18" charset="0"/>
                          </a:rPr>
                          <m:t>𝑑𝑡</m:t>
                        </m:r>
                      </m:sub>
                    </m:sSub>
                    <m:r>
                      <a:rPr lang="en-US" altLang="zh-TW" b="0" i="0" smtClean="0">
                        <a:latin typeface="Cambria Math" panose="02040503050406030204" pitchFamily="18" charset="0"/>
                      </a:rPr>
                      <m:t>)</m:t>
                    </m:r>
                  </m:oMath>
                </a14:m>
                <a:r>
                  <a:rPr lang="en-US" altLang="zh-TW" dirty="0">
                    <a:latin typeface="Cambria Math" panose="02040503050406030204" pitchFamily="18" charset="0"/>
                    <a:ea typeface="Cambria Math" panose="02040503050406030204" pitchFamily="18" charset="0"/>
                  </a:rPr>
                  <a:t>&lt;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𝑝</m:t>
                        </m:r>
                      </m:e>
                      <m:sub>
                        <m:r>
                          <a:rPr lang="en-US" altLang="zh-TW" b="0" i="1" smtClean="0">
                            <a:latin typeface="Cambria Math" panose="02040503050406030204" pitchFamily="18" charset="0"/>
                          </a:rPr>
                          <m:t>𝑎𝑐𝑐𝑒𝑝𝑡𝑎𝑏𝑙𝑒</m:t>
                        </m:r>
                      </m:sub>
                    </m:sSub>
                  </m:oMath>
                </a14:m>
                <a:endParaRPr lang="en-US" altLang="zh-TW" b="0" i="1" dirty="0">
                  <a:latin typeface="Cambria Math" panose="02040503050406030204" pitchFamily="18" charset="0"/>
                </a:endParaRPr>
              </a:p>
              <a:p>
                <a:pPr>
                  <a:lnSpc>
                    <a:spcPct val="150000"/>
                  </a:lnSpc>
                </a:pPr>
                <a:r>
                  <a:rPr lang="en-US" altLang="zh-TW" dirty="0">
                    <a:ea typeface="Cambria Math" panose="02040503050406030204" pitchFamily="18" charset="0"/>
                  </a:rPr>
                  <a:t>	</a:t>
                </a:r>
                <a14:m>
                  <m:oMath xmlns:m="http://schemas.openxmlformats.org/officeDocument/2006/math">
                    <m:r>
                      <a:rPr lang="en-US" altLang="zh-TW" b="0" i="1" smtClean="0">
                        <a:latin typeface="Cambria Math" panose="02040503050406030204" pitchFamily="18" charset="0"/>
                        <a:ea typeface="Cambria Math" panose="02040503050406030204" pitchFamily="18" charset="0"/>
                      </a:rPr>
                      <m:t>𝑣</m:t>
                    </m:r>
                    <m:r>
                      <a:rPr lang="en-US" altLang="zh-TW" b="0" i="1" smtClean="0">
                        <a:latin typeface="Cambria Math" panose="02040503050406030204" pitchFamily="18" charset="0"/>
                        <a:ea typeface="Cambria Math" panose="02040503050406030204" pitchFamily="18" charset="0"/>
                      </a:rPr>
                      <m:t>≤</m:t>
                    </m:r>
                    <m:sSub>
                      <m:sSubPr>
                        <m:ctrlPr>
                          <a:rPr lang="en-US" altLang="zh-TW" b="0" i="1" smtClean="0">
                            <a:latin typeface="Cambria Math" panose="02040503050406030204" pitchFamily="18" charset="0"/>
                            <a:ea typeface="Cambria Math" panose="02040503050406030204" pitchFamily="18" charset="0"/>
                          </a:rPr>
                        </m:ctrlPr>
                      </m:sSubPr>
                      <m:e>
                        <m:r>
                          <a:rPr lang="en-US" altLang="zh-TW" b="0" i="1" smtClean="0">
                            <a:latin typeface="Cambria Math" panose="02040503050406030204" pitchFamily="18" charset="0"/>
                            <a:ea typeface="Cambria Math" panose="02040503050406030204" pitchFamily="18" charset="0"/>
                          </a:rPr>
                          <m:t>𝑣</m:t>
                        </m:r>
                      </m:e>
                      <m:sub>
                        <m:r>
                          <a:rPr lang="en-US" altLang="zh-TW" b="0" i="1" smtClean="0">
                            <a:latin typeface="Cambria Math" panose="02040503050406030204" pitchFamily="18" charset="0"/>
                            <a:ea typeface="Cambria Math" panose="02040503050406030204" pitchFamily="18" charset="0"/>
                          </a:rPr>
                          <m:t>𝑚𝑎𝑥</m:t>
                        </m:r>
                      </m:sub>
                    </m:sSub>
                  </m:oMath>
                </a14:m>
                <a:endParaRPr lang="en-US" altLang="zh-TW" b="0" i="1" dirty="0">
                  <a:latin typeface="Cambria Math" panose="02040503050406030204" pitchFamily="18" charset="0"/>
                </a:endParaRPr>
              </a:p>
              <a:p>
                <a:pPr>
                  <a:lnSpc>
                    <a:spcPct val="150000"/>
                  </a:lnSpc>
                </a:pPr>
                <a:r>
                  <a:rPr lang="en-US" altLang="zh-TW" dirty="0">
                    <a:ea typeface="Cambria Math" panose="02040503050406030204" pitchFamily="18" charset="0"/>
                  </a:rPr>
                  <a:t>	</a:t>
                </a:r>
                <a14:m>
                  <m:oMath xmlns:m="http://schemas.openxmlformats.org/officeDocument/2006/math">
                    <m:d>
                      <m:dPr>
                        <m:begChr m:val="|"/>
                        <m:endChr m:val="|"/>
                        <m:ctrlPr>
                          <a:rPr lang="en-US" altLang="zh-TW" b="0" i="1" smtClean="0">
                            <a:latin typeface="Cambria Math" panose="02040503050406030204" pitchFamily="18" charset="0"/>
                            <a:ea typeface="Cambria Math" panose="02040503050406030204" pitchFamily="18" charset="0"/>
                          </a:rPr>
                        </m:ctrlPr>
                      </m:dPr>
                      <m:e>
                        <m:r>
                          <a:rPr lang="en-US" altLang="zh-TW" b="0" i="1" smtClean="0">
                            <a:latin typeface="Cambria Math" panose="02040503050406030204" pitchFamily="18" charset="0"/>
                            <a:ea typeface="Cambria Math" panose="02040503050406030204" pitchFamily="18" charset="0"/>
                          </a:rPr>
                          <m:t>𝑎</m:t>
                        </m:r>
                      </m:e>
                    </m:d>
                    <m:r>
                      <a:rPr lang="en-US" altLang="zh-TW" b="0" i="1" smtClean="0">
                        <a:latin typeface="Cambria Math" panose="02040503050406030204" pitchFamily="18" charset="0"/>
                        <a:ea typeface="Cambria Math" panose="02040503050406030204" pitchFamily="18" charset="0"/>
                      </a:rPr>
                      <m:t>≤</m:t>
                    </m:r>
                    <m:sSub>
                      <m:sSubPr>
                        <m:ctrlPr>
                          <a:rPr lang="en-US" altLang="zh-TW" b="0" i="1" smtClean="0">
                            <a:latin typeface="Cambria Math" panose="02040503050406030204" pitchFamily="18" charset="0"/>
                            <a:ea typeface="Cambria Math" panose="02040503050406030204" pitchFamily="18" charset="0"/>
                          </a:rPr>
                        </m:ctrlPr>
                      </m:sSubPr>
                      <m:e>
                        <m:r>
                          <a:rPr lang="en-US" altLang="zh-TW" b="0" i="1" smtClean="0">
                            <a:latin typeface="Cambria Math" panose="02040503050406030204" pitchFamily="18" charset="0"/>
                            <a:ea typeface="Cambria Math" panose="02040503050406030204" pitchFamily="18" charset="0"/>
                          </a:rPr>
                          <m:t>𝑎</m:t>
                        </m:r>
                      </m:e>
                      <m:sub>
                        <m:r>
                          <a:rPr lang="en-US" altLang="zh-TW" b="0" i="1" smtClean="0">
                            <a:latin typeface="Cambria Math" panose="02040503050406030204" pitchFamily="18" charset="0"/>
                            <a:ea typeface="Cambria Math" panose="02040503050406030204" pitchFamily="18" charset="0"/>
                          </a:rPr>
                          <m:t>𝑚𝑎𝑥</m:t>
                        </m:r>
                      </m:sub>
                    </m:sSub>
                  </m:oMath>
                </a14:m>
                <a:endParaRPr lang="en-US" altLang="zh-TW" b="0" i="1" dirty="0">
                  <a:latin typeface="Cambria Math" panose="02040503050406030204" pitchFamily="18" charset="0"/>
                </a:endParaRPr>
              </a:p>
              <a:p>
                <a:pPr>
                  <a:lnSpc>
                    <a:spcPct val="150000"/>
                  </a:lnSpc>
                </a:pPr>
                <a:r>
                  <a:rPr lang="en-US" altLang="zh-TW" b="0" dirty="0">
                    <a:ea typeface="Cambria Math" panose="02040503050406030204" pitchFamily="18" charset="0"/>
                  </a:rPr>
                  <a:t>	</a:t>
                </a:r>
                <a14:m>
                  <m:oMath xmlns:m="http://schemas.openxmlformats.org/officeDocument/2006/math">
                    <m:d>
                      <m:dPr>
                        <m:begChr m:val="|"/>
                        <m:endChr m:val="|"/>
                        <m:ctrlPr>
                          <a:rPr lang="en-US" altLang="zh-TW" b="0" i="1" smtClean="0">
                            <a:latin typeface="Cambria Math" panose="02040503050406030204" pitchFamily="18" charset="0"/>
                            <a:ea typeface="Cambria Math" panose="02040503050406030204" pitchFamily="18" charset="0"/>
                          </a:rPr>
                        </m:ctrlPr>
                      </m:dPr>
                      <m:e>
                        <m:r>
                          <a:rPr lang="zh-TW" altLang="en-US" b="0" i="1" smtClean="0">
                            <a:latin typeface="Cambria Math" panose="02040503050406030204" pitchFamily="18" charset="0"/>
                            <a:ea typeface="Cambria Math" panose="02040503050406030204" pitchFamily="18" charset="0"/>
                          </a:rPr>
                          <m:t>𝛿</m:t>
                        </m:r>
                      </m:e>
                    </m:d>
                    <m:r>
                      <a:rPr lang="en-US" altLang="zh-TW" b="0" i="1" smtClean="0">
                        <a:latin typeface="Cambria Math" panose="02040503050406030204" pitchFamily="18" charset="0"/>
                        <a:ea typeface="Cambria Math" panose="02040503050406030204" pitchFamily="18" charset="0"/>
                      </a:rPr>
                      <m:t>≤</m:t>
                    </m:r>
                    <m:sSub>
                      <m:sSubPr>
                        <m:ctrlPr>
                          <a:rPr lang="en-US" altLang="zh-TW" b="0" i="1" smtClean="0">
                            <a:latin typeface="Cambria Math" panose="02040503050406030204" pitchFamily="18" charset="0"/>
                            <a:ea typeface="Cambria Math" panose="02040503050406030204" pitchFamily="18" charset="0"/>
                          </a:rPr>
                        </m:ctrlPr>
                      </m:sSubPr>
                      <m:e>
                        <m:r>
                          <a:rPr lang="zh-TW" altLang="en-US" b="0" i="1" smtClean="0">
                            <a:latin typeface="Cambria Math" panose="02040503050406030204" pitchFamily="18" charset="0"/>
                            <a:ea typeface="Cambria Math" panose="02040503050406030204" pitchFamily="18" charset="0"/>
                          </a:rPr>
                          <m:t>𝛿</m:t>
                        </m:r>
                      </m:e>
                      <m:sub>
                        <m:r>
                          <a:rPr lang="en-US" altLang="zh-TW" b="0" i="1" smtClean="0">
                            <a:latin typeface="Cambria Math" panose="02040503050406030204" pitchFamily="18" charset="0"/>
                            <a:ea typeface="Cambria Math" panose="02040503050406030204" pitchFamily="18" charset="0"/>
                          </a:rPr>
                          <m:t>𝑚𝑎𝑥</m:t>
                        </m:r>
                      </m:sub>
                    </m:sSub>
                  </m:oMath>
                </a14:m>
                <a:endParaRPr lang="en-US" altLang="zh-TW" b="0" i="1" dirty="0">
                  <a:latin typeface="Cambria Math" panose="02040503050406030204" pitchFamily="18" charset="0"/>
                </a:endParaRPr>
              </a:p>
              <a:p>
                <a:pPr>
                  <a:lnSpc>
                    <a:spcPct val="150000"/>
                  </a:lnSpc>
                </a:pPr>
                <a:endParaRPr lang="en-US" altLang="zh-TW" dirty="0">
                  <a:latin typeface="Cambria Math" panose="02040503050406030204" pitchFamily="18" charset="0"/>
                  <a:ea typeface="Cambria Math" panose="02040503050406030204" pitchFamily="18" charset="0"/>
                </a:endParaRPr>
              </a:p>
              <a:p>
                <a:pPr>
                  <a:lnSpc>
                    <a:spcPct val="150000"/>
                  </a:lnSpc>
                </a:pPr>
                <a:endParaRPr lang="en-US" altLang="zh-TW" dirty="0">
                  <a:latin typeface="Cambria Math" panose="02040503050406030204" pitchFamily="18" charset="0"/>
                  <a:ea typeface="Cambria Math" panose="02040503050406030204" pitchFamily="18" charset="0"/>
                </a:endParaRPr>
              </a:p>
            </p:txBody>
          </p:sp>
        </mc:Choice>
        <mc:Fallback xmlns="">
          <p:sp>
            <p:nvSpPr>
              <p:cNvPr id="7" name="文字方塊 6">
                <a:extLst>
                  <a:ext uri="{FF2B5EF4-FFF2-40B4-BE49-F238E27FC236}">
                    <a16:creationId xmlns:a16="http://schemas.microsoft.com/office/drawing/2014/main" id="{7792A916-2E98-4A76-9AFC-3E8EA727934C}"/>
                  </a:ext>
                </a:extLst>
              </p:cNvPr>
              <p:cNvSpPr txBox="1">
                <a:spLocks noRot="1" noChangeAspect="1" noMove="1" noResize="1" noEditPoints="1" noAdjustHandles="1" noChangeArrowheads="1" noChangeShapeType="1" noTextEdit="1"/>
              </p:cNvSpPr>
              <p:nvPr/>
            </p:nvSpPr>
            <p:spPr>
              <a:xfrm>
                <a:off x="461961" y="1419104"/>
                <a:ext cx="5731193" cy="4055726"/>
              </a:xfrm>
              <a:prstGeom prst="rect">
                <a:avLst/>
              </a:prstGeom>
              <a:blipFill>
                <a:blip r:embed="rId3"/>
                <a:stretch>
                  <a:fillRect l="-1702"/>
                </a:stretch>
              </a:blipFill>
            </p:spPr>
            <p:txBody>
              <a:bodyPr/>
              <a:lstStyle/>
              <a:p>
                <a:r>
                  <a:rPr lang="zh-TW" altLang="en-US">
                    <a:noFill/>
                  </a:rPr>
                  <a:t> </a:t>
                </a:r>
              </a:p>
            </p:txBody>
          </p:sp>
        </mc:Fallback>
      </mc:AlternateContent>
      <p:sp>
        <p:nvSpPr>
          <p:cNvPr id="16" name="文字方塊 15">
            <a:extLst>
              <a:ext uri="{FF2B5EF4-FFF2-40B4-BE49-F238E27FC236}">
                <a16:creationId xmlns:a16="http://schemas.microsoft.com/office/drawing/2014/main" id="{2ADFC31E-19C1-4DEF-8F1F-649581F882DA}"/>
              </a:ext>
            </a:extLst>
          </p:cNvPr>
          <p:cNvSpPr txBox="1"/>
          <p:nvPr/>
        </p:nvSpPr>
        <p:spPr>
          <a:xfrm>
            <a:off x="304799" y="907580"/>
            <a:ext cx="11776710" cy="458074"/>
          </a:xfrm>
          <a:prstGeom prst="rect">
            <a:avLst/>
          </a:prstGeom>
          <a:noFill/>
        </p:spPr>
        <p:txBody>
          <a:bodyPr wrap="square" rtlCol="0">
            <a:spAutoFit/>
          </a:bodyPr>
          <a:lstStyle/>
          <a:p>
            <a:pPr>
              <a:lnSpc>
                <a:spcPct val="150000"/>
              </a:lnSpc>
            </a:pPr>
            <a:r>
              <a:rPr lang="en-US" altLang="zh-TW" b="1" dirty="0">
                <a:latin typeface="Times New Roman" panose="02020603050405020304" pitchFamily="18" charset="0"/>
                <a:ea typeface="微軟正黑體"/>
                <a:cs typeface="Times New Roman" panose="02020603050405020304" pitchFamily="18" charset="0"/>
              </a:rPr>
              <a:t>For all vehicles , run the optimization to determine the next state and constraint by risk and vehicle performance .</a:t>
            </a:r>
          </a:p>
        </p:txBody>
      </p:sp>
      <p:pic>
        <p:nvPicPr>
          <p:cNvPr id="17" name="圖片 16">
            <a:extLst>
              <a:ext uri="{FF2B5EF4-FFF2-40B4-BE49-F238E27FC236}">
                <a16:creationId xmlns:a16="http://schemas.microsoft.com/office/drawing/2014/main" id="{0F6401A8-7670-4FED-9366-E5D11AAA7B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979" y="4620293"/>
            <a:ext cx="4371890" cy="2237707"/>
          </a:xfrm>
          <a:prstGeom prst="rect">
            <a:avLst/>
          </a:prstGeom>
        </p:spPr>
      </p:pic>
      <mc:AlternateContent xmlns:mc="http://schemas.openxmlformats.org/markup-compatibility/2006" xmlns:a14="http://schemas.microsoft.com/office/drawing/2010/main">
        <mc:Choice Requires="a14">
          <p:sp>
            <p:nvSpPr>
              <p:cNvPr id="19" name="文字方塊 18">
                <a:extLst>
                  <a:ext uri="{FF2B5EF4-FFF2-40B4-BE49-F238E27FC236}">
                    <a16:creationId xmlns:a16="http://schemas.microsoft.com/office/drawing/2014/main" id="{0DB1E331-9CA3-4078-9A4A-D210F4A9DEA0}"/>
                  </a:ext>
                </a:extLst>
              </p:cNvPr>
              <p:cNvSpPr txBox="1"/>
              <p:nvPr/>
            </p:nvSpPr>
            <p:spPr>
              <a:xfrm>
                <a:off x="5112067" y="1367052"/>
                <a:ext cx="6969441" cy="2151871"/>
              </a:xfrm>
              <a:prstGeom prst="rect">
                <a:avLst/>
              </a:prstGeom>
              <a:noFill/>
            </p:spPr>
            <p:txBody>
              <a:bodyPr wrap="square" rtlCol="0">
                <a:spAutoFit/>
              </a:bodyPr>
              <a:lstStyle/>
              <a:p>
                <a:pPr>
                  <a:lnSpc>
                    <a:spcPct val="150000"/>
                  </a:lnSpc>
                </a:pPr>
                <a:r>
                  <a:rPr lang="en-US" altLang="zh-TW" b="1" dirty="0">
                    <a:solidFill>
                      <a:srgbClr val="0070C0"/>
                    </a:solidFill>
                    <a:latin typeface="Times New Roman" panose="02020603050405020304" pitchFamily="18" charset="0"/>
                    <a:ea typeface="微軟正黑體"/>
                    <a:cs typeface="Times New Roman" panose="02020603050405020304" pitchFamily="18" charset="0"/>
                  </a:rPr>
                  <a:t>Objective function</a:t>
                </a:r>
                <a:r>
                  <a:rPr lang="en-US" altLang="zh-TW" b="1" dirty="0">
                    <a:solidFill>
                      <a:schemeClr val="accent1">
                        <a:lumMod val="75000"/>
                      </a:schemeClr>
                    </a:solidFill>
                    <a:latin typeface="Times New Roman" panose="02020603050405020304" pitchFamily="18" charset="0"/>
                    <a:ea typeface="微軟正黑體"/>
                    <a:cs typeface="Times New Roman" panose="02020603050405020304" pitchFamily="18" charset="0"/>
                  </a:rPr>
                  <a:t>:</a:t>
                </a:r>
              </a:p>
              <a:p>
                <a:pPr>
                  <a:lnSpc>
                    <a:spcPct val="150000"/>
                  </a:lnSpc>
                </a:pP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𝑡</m:t>
                        </m:r>
                      </m:sub>
                    </m:sSub>
                  </m:oMath>
                </a14:m>
                <a:r>
                  <a:rPr lang="en-US" altLang="zh-TW" b="1" dirty="0">
                    <a:solidFill>
                      <a:prstClr val="black"/>
                    </a:solidFill>
                    <a:latin typeface="Times New Roman" panose="02020603050405020304" pitchFamily="18" charset="0"/>
                    <a:ea typeface="微軟正黑體"/>
                    <a:cs typeface="Times New Roman" panose="02020603050405020304" pitchFamily="18" charset="0"/>
                  </a:rPr>
                  <a:t> </a:t>
                </a:r>
                <a:r>
                  <a:rPr lang="en-US" altLang="zh-TW" dirty="0">
                    <a:solidFill>
                      <a:prstClr val="black"/>
                    </a:solidFill>
                    <a:latin typeface="Times New Roman" panose="02020603050405020304" pitchFamily="18" charset="0"/>
                    <a:ea typeface="微軟正黑體"/>
                    <a:cs typeface="Times New Roman" panose="02020603050405020304" pitchFamily="18" charset="0"/>
                  </a:rPr>
                  <a:t>is the vehicle state of time </a:t>
                </a:r>
                <a:r>
                  <a:rPr lang="en-US" altLang="zh-TW" dirty="0">
                    <a:solidFill>
                      <a:prstClr val="black"/>
                    </a:solidFill>
                    <a:latin typeface="Cambria Math" panose="02040503050406030204" pitchFamily="18" charset="0"/>
                    <a:ea typeface="Cambria Math" panose="02040503050406030204" pitchFamily="18" charset="0"/>
                    <a:cs typeface="Times New Roman" panose="02020603050405020304" pitchFamily="18" charset="0"/>
                  </a:rPr>
                  <a:t>t</a:t>
                </a:r>
                <a:r>
                  <a:rPr lang="en-US" altLang="zh-TW" dirty="0">
                    <a:solidFill>
                      <a:prstClr val="black"/>
                    </a:solidFill>
                    <a:latin typeface="Times New Roman" panose="02020603050405020304" pitchFamily="18" charset="0"/>
                    <a:ea typeface="微軟正黑體"/>
                    <a:cs typeface="Times New Roman" panose="02020603050405020304" pitchFamily="18" charset="0"/>
                  </a:rPr>
                  <a:t> , consist of vehicle coordinate(x and y),</a:t>
                </a:r>
              </a:p>
              <a:p>
                <a:pPr>
                  <a:lnSpc>
                    <a:spcPct val="150000"/>
                  </a:lnSpc>
                </a:pPr>
                <a:r>
                  <a:rPr lang="en-US" altLang="zh-TW" dirty="0">
                    <a:solidFill>
                      <a:prstClr val="black"/>
                    </a:solidFill>
                    <a:latin typeface="Times New Roman" panose="02020603050405020304" pitchFamily="18" charset="0"/>
                    <a:ea typeface="微軟正黑體"/>
                    <a:cs typeface="Times New Roman" panose="02020603050405020304" pitchFamily="18" charset="0"/>
                  </a:rPr>
                  <a:t>velocity and orientation.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𝑜𝑝𝑡</m:t>
                        </m:r>
                      </m:sub>
                    </m:sSub>
                  </m:oMath>
                </a14:m>
                <a:r>
                  <a:rPr lang="en-US" altLang="zh-TW" dirty="0">
                    <a:solidFill>
                      <a:prstClr val="black"/>
                    </a:solidFill>
                    <a:latin typeface="Times New Roman" panose="02020603050405020304" pitchFamily="18" charset="0"/>
                    <a:ea typeface="微軟正黑體"/>
                    <a:cs typeface="Times New Roman" panose="02020603050405020304" pitchFamily="18" charset="0"/>
                  </a:rPr>
                  <a:t> </a:t>
                </a:r>
                <a:r>
                  <a:rPr lang="en-US" altLang="zh-TW" dirty="0">
                    <a:solidFill>
                      <a:prstClr val="black"/>
                    </a:solidFill>
                    <a:latin typeface="Times New Roman" panose="02020603050405020304" pitchFamily="18" charset="0"/>
                    <a:cs typeface="Times New Roman" panose="02020603050405020304" pitchFamily="18" charset="0"/>
                  </a:rPr>
                  <a:t>is the optimal state of the vehicle if there is no collision risk. The objective function will get the </a:t>
                </a:r>
                <a:r>
                  <a:rPr lang="en-US" altLang="zh-TW" dirty="0">
                    <a:latin typeface="Cambria Math" panose="02040503050406030204" pitchFamily="18" charset="0"/>
                    <a:ea typeface="Cambria Math" panose="02040503050406030204" pitchFamily="18" charset="0"/>
                  </a:rPr>
                  <a:t>vehicle state of the next time period</a:t>
                </a:r>
                <a:r>
                  <a:rPr lang="en-US" altLang="zh-TW" dirty="0"/>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𝑡</m:t>
                        </m:r>
                        <m:r>
                          <a:rPr lang="en-US" altLang="zh-TW" b="0" i="1" smtClean="0">
                            <a:latin typeface="Cambria Math" panose="02040503050406030204" pitchFamily="18" charset="0"/>
                          </a:rPr>
                          <m:t>+</m:t>
                        </m:r>
                        <m:r>
                          <a:rPr lang="en-US" altLang="zh-TW" b="0" i="1" smtClean="0">
                            <a:latin typeface="Cambria Math" panose="02040503050406030204" pitchFamily="18" charset="0"/>
                          </a:rPr>
                          <m:t>𝑑𝑡</m:t>
                        </m:r>
                      </m:sub>
                    </m:sSub>
                  </m:oMath>
                </a14:m>
                <a:r>
                  <a:rPr lang="en-US" altLang="zh-TW" dirty="0">
                    <a:solidFill>
                      <a:prstClr val="black"/>
                    </a:solidFill>
                    <a:latin typeface="Times New Roman" panose="02020603050405020304" pitchFamily="18" charset="0"/>
                    <a:cs typeface="Times New Roman" panose="02020603050405020304" pitchFamily="18" charset="0"/>
                  </a:rPr>
                  <a:t> with  minimum difference from the optimal state.</a:t>
                </a:r>
                <a:endParaRPr lang="en-US" altLang="zh-TW" dirty="0">
                  <a:solidFill>
                    <a:prstClr val="black"/>
                  </a:solidFill>
                  <a:latin typeface="Times New Roman" panose="02020603050405020304" pitchFamily="18" charset="0"/>
                  <a:ea typeface="微軟正黑體"/>
                  <a:cs typeface="Times New Roman" panose="02020603050405020304" pitchFamily="18" charset="0"/>
                </a:endParaRPr>
              </a:p>
            </p:txBody>
          </p:sp>
        </mc:Choice>
        <mc:Fallback xmlns="">
          <p:sp>
            <p:nvSpPr>
              <p:cNvPr id="19" name="文字方塊 18">
                <a:extLst>
                  <a:ext uri="{FF2B5EF4-FFF2-40B4-BE49-F238E27FC236}">
                    <a16:creationId xmlns:a16="http://schemas.microsoft.com/office/drawing/2014/main" id="{0DB1E331-9CA3-4078-9A4A-D210F4A9DEA0}"/>
                  </a:ext>
                </a:extLst>
              </p:cNvPr>
              <p:cNvSpPr txBox="1">
                <a:spLocks noRot="1" noChangeAspect="1" noMove="1" noResize="1" noEditPoints="1" noAdjustHandles="1" noChangeArrowheads="1" noChangeShapeType="1" noTextEdit="1"/>
              </p:cNvSpPr>
              <p:nvPr/>
            </p:nvSpPr>
            <p:spPr>
              <a:xfrm>
                <a:off x="5112067" y="1367052"/>
                <a:ext cx="6969441" cy="2151871"/>
              </a:xfrm>
              <a:prstGeom prst="rect">
                <a:avLst/>
              </a:prstGeom>
              <a:blipFill>
                <a:blip r:embed="rId5"/>
                <a:stretch>
                  <a:fillRect l="-787" r="-350" b="-3683"/>
                </a:stretch>
              </a:blipFill>
            </p:spPr>
            <p:txBody>
              <a:bodyPr/>
              <a:lstStyle/>
              <a:p>
                <a:r>
                  <a:rPr lang="zh-TW" altLang="en-US">
                    <a:noFill/>
                  </a:rPr>
                  <a:t> </a:t>
                </a:r>
              </a:p>
            </p:txBody>
          </p:sp>
        </mc:Fallback>
      </mc:AlternateContent>
      <mc:AlternateContent xmlns:mc="http://schemas.openxmlformats.org/markup-compatibility/2006" xmlns:a14="http://schemas.microsoft.com/office/drawing/2010/main">
        <mc:Choice Requires="a14">
          <p:sp>
            <p:nvSpPr>
              <p:cNvPr id="22" name="文字方塊 21">
                <a:extLst>
                  <a:ext uri="{FF2B5EF4-FFF2-40B4-BE49-F238E27FC236}">
                    <a16:creationId xmlns:a16="http://schemas.microsoft.com/office/drawing/2014/main" id="{A0720209-821F-4401-B455-64A1A3422D6E}"/>
                  </a:ext>
                </a:extLst>
              </p:cNvPr>
              <p:cNvSpPr txBox="1"/>
              <p:nvPr/>
            </p:nvSpPr>
            <p:spPr>
              <a:xfrm>
                <a:off x="5112066" y="3518923"/>
                <a:ext cx="6969441" cy="2981585"/>
              </a:xfrm>
              <a:prstGeom prst="rect">
                <a:avLst/>
              </a:prstGeom>
              <a:noFill/>
            </p:spPr>
            <p:txBody>
              <a:bodyPr wrap="square">
                <a:spAutoFit/>
              </a:bodyPr>
              <a:lstStyle/>
              <a:p>
                <a:pPr>
                  <a:lnSpc>
                    <a:spcPct val="150000"/>
                  </a:lnSpc>
                </a:pPr>
                <a:r>
                  <a:rPr lang="en-US" altLang="zh-TW" b="1" dirty="0">
                    <a:solidFill>
                      <a:srgbClr val="0070C0"/>
                    </a:solidFill>
                    <a:latin typeface="Times New Roman" panose="02020603050405020304" pitchFamily="18" charset="0"/>
                    <a:ea typeface="微軟正黑體"/>
                    <a:cs typeface="Times New Roman" panose="02020603050405020304" pitchFamily="18" charset="0"/>
                  </a:rPr>
                  <a:t>Constraint</a:t>
                </a:r>
                <a:r>
                  <a:rPr lang="en-US" altLang="zh-TW" b="1" dirty="0">
                    <a:solidFill>
                      <a:schemeClr val="accent1">
                        <a:lumMod val="75000"/>
                      </a:schemeClr>
                    </a:solidFill>
                    <a:latin typeface="Times New Roman" panose="02020603050405020304" pitchFamily="18" charset="0"/>
                    <a:ea typeface="微軟正黑體"/>
                    <a:cs typeface="Times New Roman" panose="02020603050405020304" pitchFamily="18" charset="0"/>
                  </a:rPr>
                  <a:t>:</a:t>
                </a:r>
              </a:p>
              <a:p>
                <a:pPr marL="285750" indent="-285750">
                  <a:lnSpc>
                    <a:spcPct val="150000"/>
                  </a:lnSpc>
                  <a:buFont typeface="Arial" panose="020B0604020202020204" pitchFamily="34" charset="0"/>
                  <a:buChar char="•"/>
                </a:pPr>
                <a:r>
                  <a:rPr lang="en-US" altLang="zh-TW" dirty="0">
                    <a:latin typeface="Cambria Math" panose="02040503050406030204" pitchFamily="18" charset="0"/>
                    <a:ea typeface="Cambria Math" panose="02040503050406030204" pitchFamily="18" charset="0"/>
                  </a:rPr>
                  <a:t>Vehicle follow kinematic bicycle model can ensure the vehicle state of next time period</a:t>
                </a:r>
                <a:r>
                  <a:rPr lang="en-US" altLang="zh-TW" dirty="0"/>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𝑡</m:t>
                        </m:r>
                        <m:r>
                          <a:rPr lang="en-US" altLang="zh-TW" b="0" i="1" smtClean="0">
                            <a:latin typeface="Cambria Math" panose="02040503050406030204" pitchFamily="18" charset="0"/>
                          </a:rPr>
                          <m:t>+</m:t>
                        </m:r>
                        <m:r>
                          <a:rPr lang="en-US" altLang="zh-TW" b="0" i="1" smtClean="0">
                            <a:latin typeface="Cambria Math" panose="02040503050406030204" pitchFamily="18" charset="0"/>
                          </a:rPr>
                          <m:t>𝑑𝑡</m:t>
                        </m:r>
                      </m:sub>
                    </m:sSub>
                  </m:oMath>
                </a14:m>
                <a:r>
                  <a:rPr lang="en-US" altLang="zh-TW" b="1" dirty="0">
                    <a:solidFill>
                      <a:prstClr val="black"/>
                    </a:solidFill>
                    <a:latin typeface="Times New Roman" panose="02020603050405020304" pitchFamily="18" charset="0"/>
                    <a:ea typeface="微軟正黑體"/>
                    <a:cs typeface="Times New Roman" panose="02020603050405020304" pitchFamily="18" charset="0"/>
                  </a:rPr>
                  <a:t> </a:t>
                </a:r>
                <a:r>
                  <a:rPr lang="en-US" altLang="zh-TW" dirty="0">
                    <a:solidFill>
                      <a:prstClr val="black"/>
                    </a:solidFill>
                    <a:latin typeface="Times New Roman" panose="02020603050405020304" pitchFamily="18" charset="0"/>
                    <a:ea typeface="微軟正黑體"/>
                    <a:cs typeface="Times New Roman" panose="02020603050405020304" pitchFamily="18" charset="0"/>
                  </a:rPr>
                  <a:t>follows </a:t>
                </a:r>
                <a:r>
                  <a:rPr lang="en-US" altLang="zh-TW" dirty="0">
                    <a:solidFill>
                      <a:prstClr val="black"/>
                    </a:solidFill>
                    <a:latin typeface="Times New Roman" panose="02020603050405020304" pitchFamily="18" charset="0"/>
                    <a:cs typeface="Times New Roman" panose="02020603050405020304" pitchFamily="18" charset="0"/>
                  </a:rPr>
                  <a:t>the vehicle control command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𝑢</m:t>
                        </m:r>
                      </m:e>
                      <m:sub>
                        <m:r>
                          <a:rPr lang="en-US" altLang="zh-TW" b="0" i="1" smtClean="0">
                            <a:latin typeface="Cambria Math" panose="02040503050406030204" pitchFamily="18" charset="0"/>
                          </a:rPr>
                          <m:t>𝑡</m:t>
                        </m:r>
                      </m:sub>
                    </m:sSub>
                  </m:oMath>
                </a14:m>
                <a:r>
                  <a:rPr lang="en-US" altLang="zh-TW" dirty="0">
                    <a:latin typeface="Cambria Math" panose="02040503050406030204" pitchFamily="18" charset="0"/>
                    <a:ea typeface="Cambria Math" panose="02040503050406030204" pitchFamily="18" charset="0"/>
                  </a:rPr>
                  <a: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𝑢</m:t>
                        </m:r>
                      </m:e>
                      <m:sub>
                        <m:r>
                          <a:rPr lang="en-US" altLang="zh-TW" b="0" i="1" smtClean="0">
                            <a:latin typeface="Cambria Math" panose="02040503050406030204" pitchFamily="18" charset="0"/>
                          </a:rPr>
                          <m:t>𝑡</m:t>
                        </m:r>
                      </m:sub>
                    </m:sSub>
                  </m:oMath>
                </a14:m>
                <a:r>
                  <a:rPr lang="en-US" altLang="zh-TW" dirty="0">
                    <a:latin typeface="Cambria Math" panose="02040503050406030204" pitchFamily="18" charset="0"/>
                    <a:ea typeface="Cambria Math" panose="02040503050406030204" pitchFamily="18" charset="0"/>
                  </a:rPr>
                  <a:t> is composed of acceleration (</a:t>
                </a:r>
                <a14:m>
                  <m:oMath xmlns:m="http://schemas.openxmlformats.org/officeDocument/2006/math">
                    <m:r>
                      <a:rPr lang="en-US" altLang="zh-TW" b="0" i="1" smtClean="0">
                        <a:latin typeface="Cambria Math" panose="02040503050406030204" pitchFamily="18" charset="0"/>
                        <a:ea typeface="Cambria Math" panose="02040503050406030204" pitchFamily="18" charset="0"/>
                      </a:rPr>
                      <m:t>𝑎</m:t>
                    </m:r>
                  </m:oMath>
                </a14:m>
                <a:r>
                  <a:rPr lang="en-US" altLang="zh-TW" dirty="0">
                    <a:latin typeface="Cambria Math" panose="02040503050406030204" pitchFamily="18" charset="0"/>
                    <a:ea typeface="Cambria Math" panose="02040503050406030204" pitchFamily="18" charset="0"/>
                  </a:rPr>
                  <a:t>)and rotation angle(</a:t>
                </a:r>
                <a14:m>
                  <m:oMath xmlns:m="http://schemas.openxmlformats.org/officeDocument/2006/math">
                    <m:r>
                      <a:rPr lang="zh-TW" altLang="en-US" b="0" i="1" smtClean="0">
                        <a:latin typeface="Cambria Math" panose="02040503050406030204" pitchFamily="18" charset="0"/>
                        <a:ea typeface="Cambria Math" panose="02040503050406030204" pitchFamily="18" charset="0"/>
                      </a:rPr>
                      <m:t>𝛿</m:t>
                    </m:r>
                  </m:oMath>
                </a14:m>
                <a:r>
                  <a:rPr lang="en-US" altLang="zh-TW" dirty="0">
                    <a:latin typeface="Cambria Math" panose="02040503050406030204" pitchFamily="18" charset="0"/>
                    <a:ea typeface="Cambria Math" panose="02040503050406030204" pitchFamily="18" charset="0"/>
                  </a:rPr>
                  <a:t>).</a:t>
                </a:r>
              </a:p>
              <a:p>
                <a:pPr marL="285750" indent="-285750">
                  <a:lnSpc>
                    <a:spcPct val="150000"/>
                  </a:lnSpc>
                  <a:buFont typeface="Arial" panose="020B0604020202020204" pitchFamily="34" charset="0"/>
                  <a:buChar char="•"/>
                </a:pPr>
                <a:r>
                  <a:rPr lang="en-US" altLang="zh-TW" dirty="0">
                    <a:latin typeface="Cambria Math" panose="02040503050406030204" pitchFamily="18" charset="0"/>
                    <a:ea typeface="Cambria Math" panose="02040503050406030204" pitchFamily="18" charset="0"/>
                  </a:rPr>
                  <a:t> </a:t>
                </a:r>
                <a14:m>
                  <m:oMath xmlns:m="http://schemas.openxmlformats.org/officeDocument/2006/math">
                    <m:r>
                      <a:rPr lang="en-US" altLang="zh-TW" b="0" i="1" smtClean="0">
                        <a:latin typeface="Cambria Math" panose="02040503050406030204" pitchFamily="18" charset="0"/>
                      </a:rPr>
                      <m:t>𝑝</m:t>
                    </m:r>
                    <m:r>
                      <a:rPr lang="en-US" altLang="zh-TW" b="0" i="0" smtClean="0">
                        <a:latin typeface="Cambria Math" panose="02040503050406030204" pitchFamily="18" charset="0"/>
                      </a:rPr>
                      <m:t>(</m:t>
                    </m:r>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𝑠</m:t>
                        </m:r>
                      </m:e>
                      <m:sub>
                        <m:r>
                          <a:rPr lang="en-US" altLang="zh-TW" b="0" i="1" smtClean="0">
                            <a:latin typeface="Cambria Math" panose="02040503050406030204" pitchFamily="18" charset="0"/>
                          </a:rPr>
                          <m:t>𝑡</m:t>
                        </m:r>
                        <m:r>
                          <a:rPr lang="en-US" altLang="zh-TW" b="0" i="1" smtClean="0">
                            <a:latin typeface="Cambria Math" panose="02040503050406030204" pitchFamily="18" charset="0"/>
                          </a:rPr>
                          <m:t>+</m:t>
                        </m:r>
                        <m:r>
                          <a:rPr lang="en-US" altLang="zh-TW" b="0" i="1" smtClean="0">
                            <a:latin typeface="Cambria Math" panose="02040503050406030204" pitchFamily="18" charset="0"/>
                          </a:rPr>
                          <m:t>𝑑𝑡</m:t>
                        </m:r>
                      </m:sub>
                    </m:sSub>
                    <m:r>
                      <a:rPr lang="en-US" altLang="zh-TW" b="0" i="0" smtClean="0">
                        <a:latin typeface="Cambria Math" panose="02040503050406030204" pitchFamily="18" charset="0"/>
                      </a:rPr>
                      <m:t>)</m:t>
                    </m:r>
                  </m:oMath>
                </a14:m>
                <a:r>
                  <a:rPr lang="en-US" altLang="zh-TW" dirty="0">
                    <a:latin typeface="Cambria Math" panose="02040503050406030204" pitchFamily="18" charset="0"/>
                    <a:ea typeface="Cambria Math" panose="02040503050406030204" pitchFamily="18" charset="0"/>
                  </a:rPr>
                  <a:t>&lt; </a:t>
                </a:r>
                <a14:m>
                  <m:oMath xmlns:m="http://schemas.openxmlformats.org/officeDocument/2006/math">
                    <m:sSub>
                      <m:sSubPr>
                        <m:ctrlPr>
                          <a:rPr lang="en-US" altLang="zh-TW" i="1" smtClean="0">
                            <a:latin typeface="Cambria Math" panose="02040503050406030204" pitchFamily="18" charset="0"/>
                          </a:rPr>
                        </m:ctrlPr>
                      </m:sSubPr>
                      <m:e>
                        <m:r>
                          <a:rPr lang="en-US" altLang="zh-TW" b="0" i="1" smtClean="0">
                            <a:latin typeface="Cambria Math" panose="02040503050406030204" pitchFamily="18" charset="0"/>
                          </a:rPr>
                          <m:t>𝑝</m:t>
                        </m:r>
                      </m:e>
                      <m:sub>
                        <m:r>
                          <a:rPr lang="en-US" altLang="zh-TW" b="0" i="1" smtClean="0">
                            <a:latin typeface="Cambria Math" panose="02040503050406030204" pitchFamily="18" charset="0"/>
                          </a:rPr>
                          <m:t>𝑎𝑐𝑐𝑒𝑝𝑡𝑎𝑏𝑙𝑒</m:t>
                        </m:r>
                      </m:sub>
                    </m:sSub>
                  </m:oMath>
                </a14:m>
                <a:r>
                  <a:rPr lang="en-US" altLang="zh-TW" dirty="0">
                    <a:latin typeface="Cambria Math" panose="02040503050406030204" pitchFamily="18" charset="0"/>
                    <a:ea typeface="Cambria Math" panose="02040503050406030204" pitchFamily="18" charset="0"/>
                  </a:rPr>
                  <a:t> ensure that the driver’s exponential distribution </a:t>
                </a:r>
                <a:r>
                  <a:rPr lang="en-US" altLang="zh-TW" dirty="0">
                    <a:latin typeface="Times New Roman" panose="02020603050405020304" pitchFamily="18" charset="0"/>
                    <a:cs typeface="Times New Roman" panose="02020603050405020304" pitchFamily="18" charset="0"/>
                  </a:rPr>
                  <a:t>probability of collision is acceptable.</a:t>
                </a:r>
              </a:p>
              <a:p>
                <a:pPr marL="285750" indent="-285750">
                  <a:lnSpc>
                    <a:spcPct val="150000"/>
                  </a:lnSpc>
                  <a:buFont typeface="Arial" panose="020B0604020202020204" pitchFamily="34" charset="0"/>
                  <a:buChar char="•"/>
                </a:pPr>
                <a:r>
                  <a:rPr lang="en-US" altLang="zh-TW" dirty="0">
                    <a:latin typeface="Cambria Math" panose="02040503050406030204" pitchFamily="18" charset="0"/>
                    <a:ea typeface="Cambria Math" panose="02040503050406030204" pitchFamily="18" charset="0"/>
                  </a:rPr>
                  <a:t>The rest constraints of  v,</a:t>
                </a:r>
                <a14:m>
                  <m:oMath xmlns:m="http://schemas.openxmlformats.org/officeDocument/2006/math">
                    <m:r>
                      <a:rPr lang="en-US" altLang="zh-TW" b="0" i="1" smtClean="0">
                        <a:latin typeface="Cambria Math" panose="02040503050406030204" pitchFamily="18" charset="0"/>
                        <a:ea typeface="Cambria Math" panose="02040503050406030204" pitchFamily="18" charset="0"/>
                      </a:rPr>
                      <m:t>𝑎</m:t>
                    </m:r>
                  </m:oMath>
                </a14:m>
                <a:r>
                  <a:rPr lang="en-US" altLang="zh-TW" dirty="0">
                    <a:latin typeface="Cambria Math" panose="02040503050406030204" pitchFamily="18" charset="0"/>
                    <a:ea typeface="Cambria Math" panose="02040503050406030204" pitchFamily="18" charset="0"/>
                  </a:rPr>
                  <a:t>,</a:t>
                </a:r>
                <a14:m>
                  <m:oMath xmlns:m="http://schemas.openxmlformats.org/officeDocument/2006/math">
                    <m:r>
                      <a:rPr lang="zh-TW" altLang="en-US" b="0" i="1" smtClean="0">
                        <a:latin typeface="Cambria Math" panose="02040503050406030204" pitchFamily="18" charset="0"/>
                        <a:ea typeface="Cambria Math" panose="02040503050406030204" pitchFamily="18" charset="0"/>
                      </a:rPr>
                      <m:t>𝛿</m:t>
                    </m:r>
                  </m:oMath>
                </a14:m>
                <a:r>
                  <a:rPr lang="en-US" altLang="zh-TW" dirty="0">
                    <a:latin typeface="Cambria Math" panose="02040503050406030204" pitchFamily="18" charset="0"/>
                    <a:ea typeface="Cambria Math" panose="02040503050406030204" pitchFamily="18" charset="0"/>
                  </a:rPr>
                  <a:t> is vehicle performance constraint.</a:t>
                </a:r>
              </a:p>
            </p:txBody>
          </p:sp>
        </mc:Choice>
        <mc:Fallback xmlns="">
          <p:sp>
            <p:nvSpPr>
              <p:cNvPr id="22" name="文字方塊 21">
                <a:extLst>
                  <a:ext uri="{FF2B5EF4-FFF2-40B4-BE49-F238E27FC236}">
                    <a16:creationId xmlns:a16="http://schemas.microsoft.com/office/drawing/2014/main" id="{A0720209-821F-4401-B455-64A1A3422D6E}"/>
                  </a:ext>
                </a:extLst>
              </p:cNvPr>
              <p:cNvSpPr txBox="1">
                <a:spLocks noRot="1" noChangeAspect="1" noMove="1" noResize="1" noEditPoints="1" noAdjustHandles="1" noChangeArrowheads="1" noChangeShapeType="1" noTextEdit="1"/>
              </p:cNvSpPr>
              <p:nvPr/>
            </p:nvSpPr>
            <p:spPr>
              <a:xfrm>
                <a:off x="5112066" y="3518923"/>
                <a:ext cx="6969441" cy="2981585"/>
              </a:xfrm>
              <a:prstGeom prst="rect">
                <a:avLst/>
              </a:prstGeom>
              <a:blipFill>
                <a:blip r:embed="rId6"/>
                <a:stretch>
                  <a:fillRect l="-787" r="-1225" b="-2249"/>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451583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6B1A4818-A104-EC93-E9FB-47D0DD128BEB}"/>
              </a:ext>
            </a:extLst>
          </p:cNvPr>
          <p:cNvSpPr>
            <a:spLocks noGrp="1"/>
          </p:cNvSpPr>
          <p:nvPr>
            <p:ph type="sldNum" sz="quarter" idx="12"/>
          </p:nvPr>
        </p:nvSpPr>
        <p:spPr/>
        <p:txBody>
          <a:bodyPr/>
          <a:lstStyle/>
          <a:p>
            <a:fld id="{6D77D3CB-5987-4045-A9DE-313BCFC794EF}" type="slidenum">
              <a:rPr lang="zh-TW" altLang="en-US">
                <a:solidFill>
                  <a:prstClr val="white"/>
                </a:solidFill>
                <a:latin typeface="Arial"/>
                <a:ea typeface="微軟正黑體"/>
              </a:rPr>
              <a:pPr/>
              <a:t>3</a:t>
            </a:fld>
            <a:endParaRPr lang="zh-TW" altLang="en-US">
              <a:solidFill>
                <a:prstClr val="white"/>
              </a:solidFill>
              <a:latin typeface="Arial"/>
              <a:ea typeface="微軟正黑體"/>
            </a:endParaRPr>
          </a:p>
        </p:txBody>
      </p:sp>
      <p:sp>
        <p:nvSpPr>
          <p:cNvPr id="4" name="標題 3"/>
          <p:cNvSpPr>
            <a:spLocks noGrp="1"/>
          </p:cNvSpPr>
          <p:nvPr>
            <p:ph type="title"/>
          </p:nvPr>
        </p:nvSpPr>
        <p:spPr>
          <a:xfrm>
            <a:off x="304800" y="165757"/>
            <a:ext cx="11776710" cy="884349"/>
          </a:xfrm>
        </p:spPr>
        <p:txBody>
          <a:bodyPr>
            <a:normAutofit/>
          </a:bodyPr>
          <a:lstStyle/>
          <a:p>
            <a:pPr algn="l"/>
            <a:r>
              <a:rPr lang="en-US" altLang="zh-TW" sz="2400" dirty="0">
                <a:latin typeface="Times New Roman" panose="02020603050405020304" pitchFamily="18" charset="0"/>
                <a:cs typeface="Times New Roman" panose="02020603050405020304" pitchFamily="18" charset="0"/>
              </a:rPr>
              <a:t>Result</a:t>
            </a:r>
            <a:endParaRPr lang="zh-TW" altLang="en-US" sz="2400" dirty="0">
              <a:latin typeface="Times New Roman" panose="02020603050405020304" pitchFamily="18" charset="0"/>
              <a:cs typeface="Times New Roman" panose="02020603050405020304" pitchFamily="18" charset="0"/>
            </a:endParaRPr>
          </a:p>
        </p:txBody>
      </p:sp>
      <p:sp>
        <p:nvSpPr>
          <p:cNvPr id="11" name="文字方塊 10">
            <a:extLst>
              <a:ext uri="{FF2B5EF4-FFF2-40B4-BE49-F238E27FC236}">
                <a16:creationId xmlns:a16="http://schemas.microsoft.com/office/drawing/2014/main" id="{ABF86E2A-F7F2-4127-856D-BF14ED29E41A}"/>
              </a:ext>
            </a:extLst>
          </p:cNvPr>
          <p:cNvSpPr txBox="1"/>
          <p:nvPr/>
        </p:nvSpPr>
        <p:spPr>
          <a:xfrm>
            <a:off x="304800" y="1050106"/>
            <a:ext cx="6290309" cy="1289071"/>
          </a:xfrm>
          <a:prstGeom prst="rect">
            <a:avLst/>
          </a:prstGeom>
          <a:noFill/>
        </p:spPr>
        <p:txBody>
          <a:bodyPr wrap="square" rtlCol="0">
            <a:spAutoFit/>
          </a:bodyPr>
          <a:lstStyle/>
          <a:p>
            <a:pPr>
              <a:lnSpc>
                <a:spcPct val="150000"/>
              </a:lnSpc>
            </a:pPr>
            <a:r>
              <a:rPr lang="en-US" altLang="zh-TW" b="1" dirty="0">
                <a:solidFill>
                  <a:srgbClr val="0070C0"/>
                </a:solidFill>
                <a:latin typeface="Times New Roman" panose="02020603050405020304" pitchFamily="18" charset="0"/>
                <a:ea typeface="微軟正黑體"/>
                <a:cs typeface="Times New Roman" panose="02020603050405020304" pitchFamily="18" charset="0"/>
              </a:rPr>
              <a:t>Car following</a:t>
            </a:r>
            <a:r>
              <a:rPr lang="en-US" altLang="zh-TW" b="1" dirty="0">
                <a:solidFill>
                  <a:schemeClr val="accent1">
                    <a:lumMod val="75000"/>
                  </a:schemeClr>
                </a:solidFill>
                <a:latin typeface="Times New Roman" panose="02020603050405020304" pitchFamily="18" charset="0"/>
                <a:ea typeface="微軟正黑體"/>
                <a:cs typeface="Times New Roman" panose="02020603050405020304" pitchFamily="18" charset="0"/>
              </a:rPr>
              <a:t>:</a:t>
            </a:r>
          </a:p>
          <a:p>
            <a:pPr>
              <a:lnSpc>
                <a:spcPct val="150000"/>
              </a:lnSpc>
            </a:pPr>
            <a:r>
              <a:rPr lang="en-US" altLang="zh-TW" dirty="0">
                <a:latin typeface="Times New Roman" panose="02020603050405020304" pitchFamily="18" charset="0"/>
                <a:ea typeface="微軟正黑體"/>
                <a:cs typeface="Times New Roman" panose="02020603050405020304" pitchFamily="18" charset="0"/>
              </a:rPr>
              <a:t>In the three cars following scenario, the middle car if overly conservative will cause the last car hit the middle car.</a:t>
            </a:r>
            <a:endParaRPr lang="en-US" altLang="zh-TW" b="1" dirty="0">
              <a:solidFill>
                <a:schemeClr val="accent1">
                  <a:lumMod val="75000"/>
                </a:schemeClr>
              </a:solidFill>
              <a:latin typeface="Times New Roman" panose="02020603050405020304" pitchFamily="18" charset="0"/>
              <a:ea typeface="微軟正黑體"/>
              <a:cs typeface="Times New Roman" panose="02020603050405020304" pitchFamily="18" charset="0"/>
            </a:endParaRPr>
          </a:p>
        </p:txBody>
      </p:sp>
      <p:pic>
        <p:nvPicPr>
          <p:cNvPr id="8" name="333 (3) (online-video-cutter.com)">
            <a:hlinkClick r:id="" action="ppaction://media"/>
            <a:extLst>
              <a:ext uri="{FF2B5EF4-FFF2-40B4-BE49-F238E27FC236}">
                <a16:creationId xmlns:a16="http://schemas.microsoft.com/office/drawing/2014/main" id="{C1F2692D-4B90-409C-A830-2872F6CA280D}"/>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896408" y="1050106"/>
            <a:ext cx="1141811" cy="4995106"/>
          </a:xfrm>
          <a:prstGeom prst="rect">
            <a:avLst/>
          </a:prstGeom>
        </p:spPr>
      </p:pic>
      <p:graphicFrame>
        <p:nvGraphicFramePr>
          <p:cNvPr id="3" name="表格 2">
            <a:extLst>
              <a:ext uri="{FF2B5EF4-FFF2-40B4-BE49-F238E27FC236}">
                <a16:creationId xmlns:a16="http://schemas.microsoft.com/office/drawing/2014/main" id="{91611C8F-D11B-4B60-9A2E-F750AF445C76}"/>
              </a:ext>
            </a:extLst>
          </p:cNvPr>
          <p:cNvGraphicFramePr>
            <a:graphicFrameLocks noGrp="1"/>
          </p:cNvGraphicFramePr>
          <p:nvPr>
            <p:extLst>
              <p:ext uri="{D42A27DB-BD31-4B8C-83A1-F6EECF244321}">
                <p14:modId xmlns:p14="http://schemas.microsoft.com/office/powerpoint/2010/main" val="3927663993"/>
              </p:ext>
            </p:extLst>
          </p:nvPr>
        </p:nvGraphicFramePr>
        <p:xfrm>
          <a:off x="304800" y="2497978"/>
          <a:ext cx="7216588" cy="3605590"/>
        </p:xfrm>
        <a:graphic>
          <a:graphicData uri="http://schemas.openxmlformats.org/drawingml/2006/table">
            <a:tbl>
              <a:tblPr firstRow="1" bandRow="1">
                <a:tableStyleId>{5C22544A-7EE6-4342-B048-85BDC9FD1C3A}</a:tableStyleId>
              </a:tblPr>
              <a:tblGrid>
                <a:gridCol w="1407459">
                  <a:extLst>
                    <a:ext uri="{9D8B030D-6E8A-4147-A177-3AD203B41FA5}">
                      <a16:colId xmlns:a16="http://schemas.microsoft.com/office/drawing/2014/main" val="2123070491"/>
                    </a:ext>
                  </a:extLst>
                </a:gridCol>
                <a:gridCol w="2877670">
                  <a:extLst>
                    <a:ext uri="{9D8B030D-6E8A-4147-A177-3AD203B41FA5}">
                      <a16:colId xmlns:a16="http://schemas.microsoft.com/office/drawing/2014/main" val="3762811171"/>
                    </a:ext>
                  </a:extLst>
                </a:gridCol>
                <a:gridCol w="2931459">
                  <a:extLst>
                    <a:ext uri="{9D8B030D-6E8A-4147-A177-3AD203B41FA5}">
                      <a16:colId xmlns:a16="http://schemas.microsoft.com/office/drawing/2014/main" val="2839466426"/>
                    </a:ext>
                  </a:extLst>
                </a:gridCol>
              </a:tblGrid>
              <a:tr h="5099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200" b="1" kern="1200" dirty="0">
                          <a:solidFill>
                            <a:schemeClr val="bg1"/>
                          </a:solidFill>
                          <a:latin typeface="+mj-ea"/>
                          <a:ea typeface="+mn-ea"/>
                          <a:cs typeface="Times New Roman" panose="02020603050405020304" pitchFamily="18" charset="0"/>
                        </a:rPr>
                        <a:t>Middle car accept risk</a:t>
                      </a:r>
                      <a:endParaRPr lang="zh-TW" altLang="en-US" sz="1200" b="1" kern="1200" dirty="0">
                        <a:solidFill>
                          <a:schemeClr val="bg1"/>
                        </a:solidFill>
                        <a:latin typeface="+mj-ea"/>
                        <a:ea typeface="+mn-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TW" sz="1200" b="1" dirty="0">
                          <a:solidFill>
                            <a:schemeClr val="bg1"/>
                          </a:solidFill>
                          <a:latin typeface="+mj-ea"/>
                          <a:ea typeface="+mj-ea"/>
                          <a:cs typeface="Times New Roman" panose="02020603050405020304" pitchFamily="18" charset="0"/>
                        </a:rPr>
                        <a:t>0.01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200" b="1" kern="1200" dirty="0">
                          <a:solidFill>
                            <a:schemeClr val="bg1"/>
                          </a:solidFill>
                          <a:latin typeface="+mj-ea"/>
                          <a:ea typeface="+mn-ea"/>
                          <a:cs typeface="Times New Roman" panose="02020603050405020304" pitchFamily="18" charset="0"/>
                        </a:rPr>
                        <a:t>0.05</a:t>
                      </a: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extLst>
                  <a:ext uri="{0D108BD9-81ED-4DB2-BD59-A6C34878D82A}">
                    <a16:rowId xmlns:a16="http://schemas.microsoft.com/office/drawing/2014/main" val="1498547191"/>
                  </a:ext>
                </a:extLst>
              </a:tr>
              <a:tr h="55866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dirty="0">
                          <a:solidFill>
                            <a:schemeClr val="tx1"/>
                          </a:solidFill>
                        </a:rPr>
                        <a:t>result</a:t>
                      </a:r>
                      <a:endParaRPr lang="zh-TW"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dirty="0">
                          <a:solidFill>
                            <a:schemeClr val="tx1"/>
                          </a:solidFill>
                        </a:rPr>
                        <a:t>collision</a:t>
                      </a:r>
                      <a:endParaRPr lang="zh-TW"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dirty="0">
                          <a:solidFill>
                            <a:schemeClr val="tx1"/>
                          </a:solidFill>
                        </a:rPr>
                        <a:t>success</a:t>
                      </a:r>
                      <a:endParaRPr lang="zh-TW"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47410692"/>
                  </a:ext>
                </a:extLst>
              </a:tr>
              <a:tr h="2537023">
                <a:tc>
                  <a:txBody>
                    <a:bodyPr/>
                    <a:lstStyle/>
                    <a:p>
                      <a:pPr algn="ctr"/>
                      <a:r>
                        <a:rPr lang="en-US" altLang="zh-TW" sz="1200" b="0" dirty="0">
                          <a:solidFill>
                            <a:schemeClr val="tx1"/>
                          </a:solidFill>
                          <a:latin typeface="+mj-ea"/>
                          <a:ea typeface="+mj-ea"/>
                          <a:cs typeface="Times New Roman" panose="02020603050405020304" pitchFamily="18" charset="0"/>
                        </a:rPr>
                        <a:t>V-T</a:t>
                      </a:r>
                      <a:endParaRPr lang="zh-TW" altLang="en-US" sz="1200" b="0" dirty="0">
                        <a:solidFill>
                          <a:schemeClr val="tx1"/>
                        </a:solidFill>
                        <a:latin typeface="+mj-ea"/>
                        <a:ea typeface="+mj-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accent1">
                        <a:lumMod val="40000"/>
                        <a:lumOff val="60000"/>
                      </a:schemeClr>
                    </a:solidFill>
                  </a:tcPr>
                </a:tc>
                <a:tc>
                  <a:txBody>
                    <a:bodyPr/>
                    <a:lstStyle/>
                    <a:p>
                      <a:pPr algn="ctr"/>
                      <a:endParaRPr lang="zh-TW" altLang="en-US" sz="1200" b="1" dirty="0">
                        <a:solidFill>
                          <a:schemeClr val="tx1"/>
                        </a:solidFill>
                        <a:latin typeface="+mj-ea"/>
                        <a:ea typeface="+mj-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endParaRPr lang="zh-TW" altLang="en-US" sz="1200" b="1" dirty="0">
                        <a:solidFill>
                          <a:schemeClr val="tx1"/>
                        </a:solidFill>
                        <a:latin typeface="+mj-ea"/>
                        <a:ea typeface="+mj-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1161904898"/>
                  </a:ext>
                </a:extLst>
              </a:tr>
            </a:tbl>
          </a:graphicData>
        </a:graphic>
      </p:graphicFrame>
      <p:pic>
        <p:nvPicPr>
          <p:cNvPr id="10" name="圖片 9">
            <a:extLst>
              <a:ext uri="{FF2B5EF4-FFF2-40B4-BE49-F238E27FC236}">
                <a16:creationId xmlns:a16="http://schemas.microsoft.com/office/drawing/2014/main" id="{DA678B67-0695-46D4-B238-81ED3F018D38}"/>
              </a:ext>
            </a:extLst>
          </p:cNvPr>
          <p:cNvPicPr>
            <a:picLocks noChangeAspect="1"/>
          </p:cNvPicPr>
          <p:nvPr/>
        </p:nvPicPr>
        <p:blipFill>
          <a:blip r:embed="rId8"/>
          <a:stretch>
            <a:fillRect/>
          </a:stretch>
        </p:blipFill>
        <p:spPr>
          <a:xfrm>
            <a:off x="1821631" y="3742371"/>
            <a:ext cx="2696580" cy="2022436"/>
          </a:xfrm>
          <a:prstGeom prst="rect">
            <a:avLst/>
          </a:prstGeom>
        </p:spPr>
      </p:pic>
      <p:pic>
        <p:nvPicPr>
          <p:cNvPr id="12" name="圖片 11">
            <a:extLst>
              <a:ext uri="{FF2B5EF4-FFF2-40B4-BE49-F238E27FC236}">
                <a16:creationId xmlns:a16="http://schemas.microsoft.com/office/drawing/2014/main" id="{5BDBC121-2F5E-4E4A-99C7-8E066F0D5466}"/>
              </a:ext>
            </a:extLst>
          </p:cNvPr>
          <p:cNvPicPr>
            <a:picLocks noChangeAspect="1"/>
          </p:cNvPicPr>
          <p:nvPr/>
        </p:nvPicPr>
        <p:blipFill>
          <a:blip r:embed="rId9"/>
          <a:stretch>
            <a:fillRect/>
          </a:stretch>
        </p:blipFill>
        <p:spPr>
          <a:xfrm>
            <a:off x="4844865" y="3742371"/>
            <a:ext cx="2696580" cy="2022435"/>
          </a:xfrm>
          <a:prstGeom prst="rect">
            <a:avLst/>
          </a:prstGeom>
        </p:spPr>
      </p:pic>
      <p:sp>
        <p:nvSpPr>
          <p:cNvPr id="9" name="文字方塊 8">
            <a:extLst>
              <a:ext uri="{FF2B5EF4-FFF2-40B4-BE49-F238E27FC236}">
                <a16:creationId xmlns:a16="http://schemas.microsoft.com/office/drawing/2014/main" id="{BD0BD087-6B95-48D0-B5CC-483C7E82ABE1}"/>
              </a:ext>
            </a:extLst>
          </p:cNvPr>
          <p:cNvSpPr txBox="1"/>
          <p:nvPr/>
        </p:nvSpPr>
        <p:spPr>
          <a:xfrm>
            <a:off x="7418400" y="557455"/>
            <a:ext cx="2324419" cy="307777"/>
          </a:xfrm>
          <a:prstGeom prst="rect">
            <a:avLst/>
          </a:prstGeom>
          <a:noFill/>
        </p:spPr>
        <p:txBody>
          <a:bodyPr wrap="none" rtlCol="0">
            <a:spAutoFit/>
          </a:bodyPr>
          <a:lstStyle/>
          <a:p>
            <a:r>
              <a:rPr lang="en-US" altLang="zh-TW" sz="1400" dirty="0"/>
              <a:t>Middle car Accept risk:0.01</a:t>
            </a:r>
            <a:endParaRPr lang="zh-TW" altLang="en-US" sz="1400" dirty="0"/>
          </a:p>
        </p:txBody>
      </p:sp>
      <p:sp>
        <p:nvSpPr>
          <p:cNvPr id="13" name="文字方塊 12">
            <a:extLst>
              <a:ext uri="{FF2B5EF4-FFF2-40B4-BE49-F238E27FC236}">
                <a16:creationId xmlns:a16="http://schemas.microsoft.com/office/drawing/2014/main" id="{6621DEF8-36D5-4F70-9AC1-7EF6E195EAB2}"/>
              </a:ext>
            </a:extLst>
          </p:cNvPr>
          <p:cNvSpPr txBox="1"/>
          <p:nvPr/>
        </p:nvSpPr>
        <p:spPr>
          <a:xfrm>
            <a:off x="9764227" y="557455"/>
            <a:ext cx="2324419" cy="307777"/>
          </a:xfrm>
          <a:prstGeom prst="rect">
            <a:avLst/>
          </a:prstGeom>
          <a:noFill/>
        </p:spPr>
        <p:txBody>
          <a:bodyPr wrap="none" rtlCol="0">
            <a:spAutoFit/>
          </a:bodyPr>
          <a:lstStyle/>
          <a:p>
            <a:r>
              <a:rPr lang="en-US" altLang="zh-TW" sz="1400" dirty="0"/>
              <a:t>Middle car Accept risk:0.05</a:t>
            </a:r>
            <a:endParaRPr lang="zh-TW" altLang="en-US" sz="1400" dirty="0"/>
          </a:p>
        </p:txBody>
      </p:sp>
      <p:pic>
        <p:nvPicPr>
          <p:cNvPr id="5" name="3car0.05 (1) (1)">
            <a:hlinkClick r:id="" action="ppaction://media"/>
            <a:extLst>
              <a:ext uri="{FF2B5EF4-FFF2-40B4-BE49-F238E27FC236}">
                <a16:creationId xmlns:a16="http://schemas.microsoft.com/office/drawing/2014/main" id="{53D033AA-5F12-4063-9736-BCA453113385}"/>
              </a:ext>
            </a:extLst>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10608453" y="1156447"/>
            <a:ext cx="936201" cy="4888765"/>
          </a:xfrm>
          <a:prstGeom prst="rect">
            <a:avLst/>
          </a:prstGeom>
        </p:spPr>
      </p:pic>
    </p:spTree>
    <p:extLst>
      <p:ext uri="{BB962C8B-B14F-4D97-AF65-F5344CB8AC3E}">
        <p14:creationId xmlns:p14="http://schemas.microsoft.com/office/powerpoint/2010/main" val="4108980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5534" fill="hold"/>
                                        <p:tgtEl>
                                          <p:spTgt spid="8"/>
                                        </p:tgtEl>
                                      </p:cBhvr>
                                    </p:cmd>
                                  </p:childTnLst>
                                </p:cTn>
                              </p:par>
                              <p:par>
                                <p:cTn id="7" presetID="1" presetClass="mediacall" presetSubtype="0" fill="hold" nodeType="withEffect">
                                  <p:stCondLst>
                                    <p:cond delay="0"/>
                                  </p:stCondLst>
                                  <p:childTnLst>
                                    <p:cmd type="call" cmd="playFrom(0.0)">
                                      <p:cBhvr>
                                        <p:cTn id="8" dur="2002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8"/>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withEffect">
                                  <p:stCondLst>
                                    <p:cond delay="0"/>
                                  </p:stCondLst>
                                  <p:childTnLst>
                                    <p:cmd type="call" cmd="togglePause">
                                      <p:cBhvr>
                                        <p:cTn id="13" dur="1" fill="hold"/>
                                        <p:tgtEl>
                                          <p:spTgt spid="8"/>
                                        </p:tgtEl>
                                      </p:cBhvr>
                                    </p:cmd>
                                  </p:childTnLst>
                                </p:cTn>
                              </p:par>
                            </p:childTnLst>
                          </p:cTn>
                        </p:par>
                      </p:childTnLst>
                    </p:cTn>
                  </p:par>
                </p:childTnLst>
              </p:cTn>
              <p:nextCondLst>
                <p:cond evt="onClick" delay="0">
                  <p:tgtEl>
                    <p:spTgt spid="8"/>
                  </p:tgtEl>
                </p:cond>
              </p:nextCondLst>
            </p:seq>
            <p:video>
              <p:cMediaNode vol="80000">
                <p:cTn id="14" repeatCount="indefinite" fill="hold" display="0">
                  <p:stCondLst>
                    <p:cond delay="indefinite"/>
                  </p:stCondLst>
                </p:cTn>
                <p:tgtEl>
                  <p:spTgt spid="8"/>
                </p:tgtEl>
              </p:cMediaNode>
            </p:video>
            <p:video>
              <p:cMediaNode vol="80000">
                <p:cTn id="15" repeatCount="indefinite" fill="hold" display="0">
                  <p:stCondLst>
                    <p:cond delay="indefinite"/>
                  </p:stCondLst>
                </p:cTn>
                <p:tgtEl>
                  <p:spTgt spid="5"/>
                </p:tgtEl>
              </p:cMediaNode>
            </p:video>
            <p:seq concurrent="1" nextAc="seek">
              <p:cTn id="16" restart="whenNotActive" fill="hold" evtFilter="cancelBubble" nodeType="interactiveSeq">
                <p:stCondLst>
                  <p:cond evt="onClick" delay="0">
                    <p:tgtEl>
                      <p:spTgt spid="5"/>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withEffect">
                                  <p:stCondLst>
                                    <p:cond delay="0"/>
                                  </p:stCondLst>
                                  <p:childTnLst>
                                    <p:cmd type="call" cmd="togglePause">
                                      <p:cBhvr>
                                        <p:cTn id="20"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6B1A4818-A104-EC93-E9FB-47D0DD128BEB}"/>
              </a:ext>
            </a:extLst>
          </p:cNvPr>
          <p:cNvSpPr>
            <a:spLocks noGrp="1"/>
          </p:cNvSpPr>
          <p:nvPr>
            <p:ph type="sldNum" sz="quarter" idx="12"/>
          </p:nvPr>
        </p:nvSpPr>
        <p:spPr/>
        <p:txBody>
          <a:bodyPr/>
          <a:lstStyle/>
          <a:p>
            <a:fld id="{6D77D3CB-5987-4045-A9DE-313BCFC794EF}" type="slidenum">
              <a:rPr lang="zh-TW" altLang="en-US">
                <a:solidFill>
                  <a:prstClr val="white"/>
                </a:solidFill>
                <a:latin typeface="Arial"/>
                <a:ea typeface="微軟正黑體"/>
              </a:rPr>
              <a:pPr/>
              <a:t>4</a:t>
            </a:fld>
            <a:endParaRPr lang="zh-TW" altLang="en-US">
              <a:solidFill>
                <a:prstClr val="white"/>
              </a:solidFill>
              <a:latin typeface="Arial"/>
              <a:ea typeface="微軟正黑體"/>
            </a:endParaRPr>
          </a:p>
        </p:txBody>
      </p:sp>
      <p:sp>
        <p:nvSpPr>
          <p:cNvPr id="4" name="標題 3"/>
          <p:cNvSpPr>
            <a:spLocks noGrp="1"/>
          </p:cNvSpPr>
          <p:nvPr>
            <p:ph type="title"/>
          </p:nvPr>
        </p:nvSpPr>
        <p:spPr>
          <a:xfrm>
            <a:off x="304800" y="165757"/>
            <a:ext cx="11776710" cy="884349"/>
          </a:xfrm>
        </p:spPr>
        <p:txBody>
          <a:bodyPr>
            <a:normAutofit/>
          </a:bodyPr>
          <a:lstStyle/>
          <a:p>
            <a:pPr algn="l"/>
            <a:r>
              <a:rPr lang="en-US" altLang="zh-TW" sz="2400" dirty="0">
                <a:latin typeface="Times New Roman" panose="02020603050405020304" pitchFamily="18" charset="0"/>
                <a:cs typeface="Times New Roman" panose="02020603050405020304" pitchFamily="18" charset="0"/>
              </a:rPr>
              <a:t>Result</a:t>
            </a:r>
            <a:endParaRPr lang="zh-TW" altLang="en-US" sz="2400" dirty="0">
              <a:latin typeface="Times New Roman" panose="02020603050405020304" pitchFamily="18" charset="0"/>
              <a:cs typeface="Times New Roman" panose="02020603050405020304" pitchFamily="18" charset="0"/>
            </a:endParaRPr>
          </a:p>
        </p:txBody>
      </p:sp>
      <p:sp>
        <p:nvSpPr>
          <p:cNvPr id="11" name="文字方塊 10">
            <a:extLst>
              <a:ext uri="{FF2B5EF4-FFF2-40B4-BE49-F238E27FC236}">
                <a16:creationId xmlns:a16="http://schemas.microsoft.com/office/drawing/2014/main" id="{ABF86E2A-F7F2-4127-856D-BF14ED29E41A}"/>
              </a:ext>
            </a:extLst>
          </p:cNvPr>
          <p:cNvSpPr txBox="1"/>
          <p:nvPr/>
        </p:nvSpPr>
        <p:spPr>
          <a:xfrm>
            <a:off x="304800" y="716844"/>
            <a:ext cx="6290309" cy="2535566"/>
          </a:xfrm>
          <a:prstGeom prst="rect">
            <a:avLst/>
          </a:prstGeom>
          <a:noFill/>
        </p:spPr>
        <p:txBody>
          <a:bodyPr wrap="square" rtlCol="0">
            <a:spAutoFit/>
          </a:bodyPr>
          <a:lstStyle/>
          <a:p>
            <a:pPr>
              <a:lnSpc>
                <a:spcPct val="150000"/>
              </a:lnSpc>
            </a:pPr>
            <a:r>
              <a:rPr lang="en-US" altLang="zh-TW" b="1" dirty="0">
                <a:solidFill>
                  <a:srgbClr val="0070C0"/>
                </a:solidFill>
                <a:latin typeface="Times New Roman" panose="02020603050405020304" pitchFamily="18" charset="0"/>
                <a:ea typeface="微軟正黑體"/>
                <a:cs typeface="Times New Roman" panose="02020603050405020304" pitchFamily="18" charset="0"/>
              </a:rPr>
              <a:t>Car passing</a:t>
            </a:r>
            <a:r>
              <a:rPr lang="en-US" altLang="zh-TW" b="1" dirty="0">
                <a:solidFill>
                  <a:schemeClr val="accent1">
                    <a:lumMod val="75000"/>
                  </a:schemeClr>
                </a:solidFill>
                <a:latin typeface="Times New Roman" panose="02020603050405020304" pitchFamily="18" charset="0"/>
                <a:ea typeface="微軟正黑體"/>
                <a:cs typeface="Times New Roman" panose="02020603050405020304" pitchFamily="18" charset="0"/>
              </a:rPr>
              <a:t>:</a:t>
            </a:r>
          </a:p>
          <a:p>
            <a:pPr>
              <a:lnSpc>
                <a:spcPct val="150000"/>
              </a:lnSpc>
            </a:pPr>
            <a:r>
              <a:rPr lang="en-US" altLang="zh-TW" dirty="0">
                <a:latin typeface="Times New Roman" panose="02020603050405020304" pitchFamily="18" charset="0"/>
                <a:ea typeface="微軟正黑體"/>
                <a:cs typeface="Times New Roman" panose="02020603050405020304" pitchFamily="18" charset="0"/>
              </a:rPr>
              <a:t>Conservative or aggressive behavior of vehicles affects the choice of overtaking time, and different acceptable risks may lead to different driving behaviors, so it is more important to adjust the acceptable risk according to the environment than to drive with a conservative risk.</a:t>
            </a:r>
          </a:p>
        </p:txBody>
      </p:sp>
      <p:graphicFrame>
        <p:nvGraphicFramePr>
          <p:cNvPr id="13" name="表格 12">
            <a:extLst>
              <a:ext uri="{FF2B5EF4-FFF2-40B4-BE49-F238E27FC236}">
                <a16:creationId xmlns:a16="http://schemas.microsoft.com/office/drawing/2014/main" id="{31659E10-B88E-43D0-AE9A-8620C75F202D}"/>
              </a:ext>
            </a:extLst>
          </p:cNvPr>
          <p:cNvGraphicFramePr>
            <a:graphicFrameLocks noGrp="1"/>
          </p:cNvGraphicFramePr>
          <p:nvPr>
            <p:extLst>
              <p:ext uri="{D42A27DB-BD31-4B8C-83A1-F6EECF244321}">
                <p14:modId xmlns:p14="http://schemas.microsoft.com/office/powerpoint/2010/main" val="1993269151"/>
              </p:ext>
            </p:extLst>
          </p:nvPr>
        </p:nvGraphicFramePr>
        <p:xfrm>
          <a:off x="218066" y="3447106"/>
          <a:ext cx="7061275" cy="3410894"/>
        </p:xfrm>
        <a:graphic>
          <a:graphicData uri="http://schemas.openxmlformats.org/drawingml/2006/table">
            <a:tbl>
              <a:tblPr firstRow="1" bandRow="1">
                <a:tableStyleId>{5C22544A-7EE6-4342-B048-85BDC9FD1C3A}</a:tableStyleId>
              </a:tblPr>
              <a:tblGrid>
                <a:gridCol w="1377168">
                  <a:extLst>
                    <a:ext uri="{9D8B030D-6E8A-4147-A177-3AD203B41FA5}">
                      <a16:colId xmlns:a16="http://schemas.microsoft.com/office/drawing/2014/main" val="201309811"/>
                    </a:ext>
                  </a:extLst>
                </a:gridCol>
                <a:gridCol w="2815738">
                  <a:extLst>
                    <a:ext uri="{9D8B030D-6E8A-4147-A177-3AD203B41FA5}">
                      <a16:colId xmlns:a16="http://schemas.microsoft.com/office/drawing/2014/main" val="3382629657"/>
                    </a:ext>
                  </a:extLst>
                </a:gridCol>
                <a:gridCol w="2868369">
                  <a:extLst>
                    <a:ext uri="{9D8B030D-6E8A-4147-A177-3AD203B41FA5}">
                      <a16:colId xmlns:a16="http://schemas.microsoft.com/office/drawing/2014/main" val="1500635707"/>
                    </a:ext>
                  </a:extLst>
                </a:gridCol>
              </a:tblGrid>
              <a:tr h="4823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200" b="1" kern="1200" dirty="0">
                          <a:solidFill>
                            <a:schemeClr val="bg1"/>
                          </a:solidFill>
                          <a:latin typeface="+mj-ea"/>
                          <a:ea typeface="+mn-ea"/>
                          <a:cs typeface="Times New Roman" panose="02020603050405020304" pitchFamily="18" charset="0"/>
                        </a:rPr>
                        <a:t>Accept risk</a:t>
                      </a:r>
                      <a:endParaRPr lang="zh-TW" altLang="en-US" sz="1200" b="1" kern="1200" dirty="0">
                        <a:solidFill>
                          <a:schemeClr val="bg1"/>
                        </a:solidFill>
                        <a:latin typeface="+mj-ea"/>
                        <a:ea typeface="+mn-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algn="ctr"/>
                      <a:r>
                        <a:rPr lang="en-US" altLang="zh-TW" sz="1200" b="1" dirty="0">
                          <a:solidFill>
                            <a:schemeClr val="bg1"/>
                          </a:solidFill>
                          <a:latin typeface="+mj-ea"/>
                          <a:ea typeface="+mj-ea"/>
                          <a:cs typeface="Times New Roman" panose="02020603050405020304" pitchFamily="18" charset="0"/>
                        </a:rPr>
                        <a:t>0.05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200" b="1" kern="1200" dirty="0">
                          <a:solidFill>
                            <a:schemeClr val="bg1"/>
                          </a:solidFill>
                          <a:latin typeface="+mj-ea"/>
                          <a:ea typeface="+mn-ea"/>
                          <a:cs typeface="Times New Roman" panose="02020603050405020304" pitchFamily="18" charset="0"/>
                        </a:rPr>
                        <a:t>0.02</a:t>
                      </a: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extLst>
                  <a:ext uri="{0D108BD9-81ED-4DB2-BD59-A6C34878D82A}">
                    <a16:rowId xmlns:a16="http://schemas.microsoft.com/office/drawing/2014/main" val="3095877936"/>
                  </a:ext>
                </a:extLst>
              </a:tr>
              <a:tr h="5284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dirty="0" err="1">
                          <a:solidFill>
                            <a:schemeClr val="tx1"/>
                          </a:solidFill>
                        </a:rPr>
                        <a:t>Senario</a:t>
                      </a:r>
                      <a:endParaRPr lang="zh-TW"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dirty="0">
                          <a:solidFill>
                            <a:schemeClr val="tx1"/>
                          </a:solidFill>
                        </a:rPr>
                        <a:t>Passing lane velocity 60km/h</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dirty="0">
                          <a:solidFill>
                            <a:schemeClr val="tx1"/>
                          </a:solidFill>
                        </a:rPr>
                        <a:t>Distance 10m</a:t>
                      </a:r>
                      <a:endParaRPr lang="zh-TW"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dirty="0">
                          <a:solidFill>
                            <a:schemeClr val="tx1"/>
                          </a:solidFill>
                        </a:rPr>
                        <a:t>Passing lane velocity 60km/h</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1400" dirty="0">
                          <a:solidFill>
                            <a:schemeClr val="tx1"/>
                          </a:solidFill>
                        </a:rPr>
                        <a:t>Distance 20m</a:t>
                      </a:r>
                      <a:endParaRPr lang="zh-TW"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06091516"/>
                  </a:ext>
                </a:extLst>
              </a:tr>
              <a:tr h="2400028">
                <a:tc>
                  <a:txBody>
                    <a:bodyPr/>
                    <a:lstStyle/>
                    <a:p>
                      <a:pPr algn="ctr"/>
                      <a:r>
                        <a:rPr lang="en-US" altLang="zh-TW" sz="1200" b="0" dirty="0">
                          <a:solidFill>
                            <a:schemeClr val="tx1"/>
                          </a:solidFill>
                          <a:latin typeface="+mj-ea"/>
                          <a:ea typeface="+mj-ea"/>
                          <a:cs typeface="Times New Roman" panose="02020603050405020304" pitchFamily="18" charset="0"/>
                        </a:rPr>
                        <a:t>V-T</a:t>
                      </a:r>
                      <a:endParaRPr lang="zh-TW" altLang="en-US" sz="1200" b="0" dirty="0">
                        <a:solidFill>
                          <a:schemeClr val="tx1"/>
                        </a:solidFill>
                        <a:latin typeface="+mj-ea"/>
                        <a:ea typeface="+mj-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accent1">
                        <a:lumMod val="40000"/>
                        <a:lumOff val="60000"/>
                      </a:schemeClr>
                    </a:solidFill>
                  </a:tcPr>
                </a:tc>
                <a:tc>
                  <a:txBody>
                    <a:bodyPr/>
                    <a:lstStyle/>
                    <a:p>
                      <a:pPr algn="ctr"/>
                      <a:endParaRPr lang="zh-TW" altLang="en-US" sz="1200" b="1" dirty="0">
                        <a:solidFill>
                          <a:schemeClr val="tx1"/>
                        </a:solidFill>
                        <a:latin typeface="+mj-ea"/>
                        <a:ea typeface="+mj-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endParaRPr lang="zh-TW" altLang="en-US" sz="1200" b="1" dirty="0">
                        <a:solidFill>
                          <a:schemeClr val="tx1"/>
                        </a:solidFill>
                        <a:latin typeface="+mj-ea"/>
                        <a:ea typeface="+mj-ea"/>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1136539695"/>
                  </a:ext>
                </a:extLst>
              </a:tr>
            </a:tbl>
          </a:graphicData>
        </a:graphic>
      </p:graphicFrame>
      <p:pic>
        <p:nvPicPr>
          <p:cNvPr id="7" name="圖片 6">
            <a:extLst>
              <a:ext uri="{FF2B5EF4-FFF2-40B4-BE49-F238E27FC236}">
                <a16:creationId xmlns:a16="http://schemas.microsoft.com/office/drawing/2014/main" id="{CFAA0004-4978-4F08-B72A-D33060A83FE2}"/>
              </a:ext>
            </a:extLst>
          </p:cNvPr>
          <p:cNvPicPr>
            <a:picLocks noChangeAspect="1"/>
          </p:cNvPicPr>
          <p:nvPr/>
        </p:nvPicPr>
        <p:blipFill>
          <a:blip r:embed="rId7"/>
          <a:stretch>
            <a:fillRect/>
          </a:stretch>
        </p:blipFill>
        <p:spPr>
          <a:xfrm>
            <a:off x="4521504" y="4729164"/>
            <a:ext cx="2455659" cy="1963079"/>
          </a:xfrm>
          <a:prstGeom prst="rect">
            <a:avLst/>
          </a:prstGeom>
        </p:spPr>
      </p:pic>
      <p:pic>
        <p:nvPicPr>
          <p:cNvPr id="9" name="圖片 8">
            <a:extLst>
              <a:ext uri="{FF2B5EF4-FFF2-40B4-BE49-F238E27FC236}">
                <a16:creationId xmlns:a16="http://schemas.microsoft.com/office/drawing/2014/main" id="{A5EE4888-1C50-4FC8-8387-F9936C36F474}"/>
              </a:ext>
            </a:extLst>
          </p:cNvPr>
          <p:cNvPicPr>
            <a:picLocks noChangeAspect="1"/>
          </p:cNvPicPr>
          <p:nvPr/>
        </p:nvPicPr>
        <p:blipFill>
          <a:blip r:embed="rId8"/>
          <a:stretch>
            <a:fillRect/>
          </a:stretch>
        </p:blipFill>
        <p:spPr>
          <a:xfrm>
            <a:off x="1720954" y="4760259"/>
            <a:ext cx="2650261" cy="1852968"/>
          </a:xfrm>
          <a:prstGeom prst="rect">
            <a:avLst/>
          </a:prstGeom>
        </p:spPr>
      </p:pic>
      <p:pic>
        <p:nvPicPr>
          <p:cNvPr id="14" name="60200.02 (1)">
            <a:hlinkClick r:id="" action="ppaction://media"/>
            <a:extLst>
              <a:ext uri="{FF2B5EF4-FFF2-40B4-BE49-F238E27FC236}">
                <a16:creationId xmlns:a16="http://schemas.microsoft.com/office/drawing/2014/main" id="{56A4A78E-7423-497E-883A-A1DF77AB2999}"/>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10839037" y="668269"/>
            <a:ext cx="986079" cy="5915071"/>
          </a:xfrm>
          <a:prstGeom prst="rect">
            <a:avLst/>
          </a:prstGeom>
        </p:spPr>
      </p:pic>
      <p:pic>
        <p:nvPicPr>
          <p:cNvPr id="15" name="60100.05 (1)">
            <a:hlinkClick r:id="" action="ppaction://media"/>
            <a:extLst>
              <a:ext uri="{FF2B5EF4-FFF2-40B4-BE49-F238E27FC236}">
                <a16:creationId xmlns:a16="http://schemas.microsoft.com/office/drawing/2014/main" id="{0D0856BE-0987-46F3-8867-4FC04E11AAF1}"/>
              </a:ext>
            </a:extLst>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8620842" y="716844"/>
            <a:ext cx="1078969" cy="5903290"/>
          </a:xfrm>
          <a:prstGeom prst="rect">
            <a:avLst/>
          </a:prstGeom>
        </p:spPr>
      </p:pic>
      <p:sp>
        <p:nvSpPr>
          <p:cNvPr id="16" name="文字方塊 15">
            <a:extLst>
              <a:ext uri="{FF2B5EF4-FFF2-40B4-BE49-F238E27FC236}">
                <a16:creationId xmlns:a16="http://schemas.microsoft.com/office/drawing/2014/main" id="{87DB0424-4092-405F-9712-8A7304403D95}"/>
              </a:ext>
            </a:extLst>
          </p:cNvPr>
          <p:cNvSpPr txBox="1"/>
          <p:nvPr/>
        </p:nvSpPr>
        <p:spPr>
          <a:xfrm>
            <a:off x="8381106" y="287412"/>
            <a:ext cx="1459054" cy="307777"/>
          </a:xfrm>
          <a:prstGeom prst="rect">
            <a:avLst/>
          </a:prstGeom>
          <a:noFill/>
        </p:spPr>
        <p:txBody>
          <a:bodyPr wrap="none" rtlCol="0">
            <a:spAutoFit/>
          </a:bodyPr>
          <a:lstStyle/>
          <a:p>
            <a:r>
              <a:rPr lang="en-US" altLang="zh-TW" sz="1400" dirty="0"/>
              <a:t>Accept risk:0.05</a:t>
            </a:r>
            <a:endParaRPr lang="zh-TW" altLang="en-US" sz="1400" dirty="0"/>
          </a:p>
        </p:txBody>
      </p:sp>
      <p:sp>
        <p:nvSpPr>
          <p:cNvPr id="17" name="文字方塊 16">
            <a:extLst>
              <a:ext uri="{FF2B5EF4-FFF2-40B4-BE49-F238E27FC236}">
                <a16:creationId xmlns:a16="http://schemas.microsoft.com/office/drawing/2014/main" id="{7976917D-05E3-4FBD-A8F4-98AD054DBE4D}"/>
              </a:ext>
            </a:extLst>
          </p:cNvPr>
          <p:cNvSpPr txBox="1"/>
          <p:nvPr/>
        </p:nvSpPr>
        <p:spPr>
          <a:xfrm>
            <a:off x="10602549" y="287412"/>
            <a:ext cx="1459054" cy="307777"/>
          </a:xfrm>
          <a:prstGeom prst="rect">
            <a:avLst/>
          </a:prstGeom>
          <a:noFill/>
        </p:spPr>
        <p:txBody>
          <a:bodyPr wrap="none" rtlCol="0">
            <a:spAutoFit/>
          </a:bodyPr>
          <a:lstStyle/>
          <a:p>
            <a:r>
              <a:rPr lang="en-US" altLang="zh-TW" sz="1400" dirty="0"/>
              <a:t>Accept risk:0.02</a:t>
            </a:r>
            <a:endParaRPr lang="zh-TW" altLang="en-US" sz="1400" dirty="0"/>
          </a:p>
        </p:txBody>
      </p:sp>
    </p:spTree>
    <p:extLst>
      <p:ext uri="{BB962C8B-B14F-4D97-AF65-F5344CB8AC3E}">
        <p14:creationId xmlns:p14="http://schemas.microsoft.com/office/powerpoint/2010/main" val="2477019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2600" fill="hold"/>
                                        <p:tgtEl>
                                          <p:spTgt spid="15"/>
                                        </p:tgtEl>
                                      </p:cBhvr>
                                    </p:cmd>
                                  </p:childTnLst>
                                </p:cTn>
                              </p:par>
                              <p:par>
                                <p:cTn id="7" presetID="1" presetClass="mediacall" presetSubtype="0" fill="hold" nodeType="withEffect">
                                  <p:stCondLst>
                                    <p:cond delay="0"/>
                                  </p:stCondLst>
                                  <p:childTnLst>
                                    <p:cmd type="call" cmd="playFrom(0.0)">
                                      <p:cBhvr>
                                        <p:cTn id="8" dur="68400"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15"/>
                </p:tgtEl>
              </p:cMediaNode>
            </p:video>
            <p:video>
              <p:cMediaNode vol="80000">
                <p:cTn id="10" repeatCount="indefinite" fill="hold" display="0">
                  <p:stCondLst>
                    <p:cond delay="indefinite"/>
                  </p:stCondLst>
                </p:cTn>
                <p:tgtEl>
                  <p:spTgt spid="1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6B1A4818-A104-EC93-E9FB-47D0DD128BEB}"/>
              </a:ext>
            </a:extLst>
          </p:cNvPr>
          <p:cNvSpPr>
            <a:spLocks noGrp="1"/>
          </p:cNvSpPr>
          <p:nvPr>
            <p:ph type="sldNum" sz="quarter" idx="12"/>
          </p:nvPr>
        </p:nvSpPr>
        <p:spPr/>
        <p:txBody>
          <a:bodyPr/>
          <a:lstStyle/>
          <a:p>
            <a:fld id="{6D77D3CB-5987-4045-A9DE-313BCFC794EF}" type="slidenum">
              <a:rPr lang="zh-TW" altLang="en-US">
                <a:solidFill>
                  <a:prstClr val="white"/>
                </a:solidFill>
                <a:latin typeface="Arial"/>
                <a:ea typeface="微軟正黑體"/>
              </a:rPr>
              <a:pPr/>
              <a:t>5</a:t>
            </a:fld>
            <a:endParaRPr lang="zh-TW" altLang="en-US">
              <a:solidFill>
                <a:prstClr val="white"/>
              </a:solidFill>
              <a:latin typeface="Arial"/>
              <a:ea typeface="微軟正黑體"/>
            </a:endParaRPr>
          </a:p>
        </p:txBody>
      </p:sp>
      <p:sp>
        <p:nvSpPr>
          <p:cNvPr id="4" name="標題 3"/>
          <p:cNvSpPr>
            <a:spLocks noGrp="1"/>
          </p:cNvSpPr>
          <p:nvPr>
            <p:ph type="title"/>
          </p:nvPr>
        </p:nvSpPr>
        <p:spPr>
          <a:xfrm>
            <a:off x="304800" y="165757"/>
            <a:ext cx="11776710" cy="884349"/>
          </a:xfrm>
        </p:spPr>
        <p:txBody>
          <a:bodyPr>
            <a:normAutofit/>
          </a:bodyPr>
          <a:lstStyle/>
          <a:p>
            <a:pPr algn="l"/>
            <a:r>
              <a:rPr lang="en-US" altLang="zh-TW" sz="2400" dirty="0">
                <a:latin typeface="Times New Roman" panose="02020603050405020304" pitchFamily="18" charset="0"/>
                <a:cs typeface="Times New Roman" panose="02020603050405020304" pitchFamily="18" charset="0"/>
              </a:rPr>
              <a:t>Result</a:t>
            </a:r>
            <a:endParaRPr lang="zh-TW" altLang="en-US" sz="2400" dirty="0">
              <a:latin typeface="Times New Roman" panose="02020603050405020304" pitchFamily="18" charset="0"/>
              <a:cs typeface="Times New Roman" panose="02020603050405020304" pitchFamily="18" charset="0"/>
            </a:endParaRPr>
          </a:p>
        </p:txBody>
      </p:sp>
      <p:sp>
        <p:nvSpPr>
          <p:cNvPr id="11" name="文字方塊 10">
            <a:extLst>
              <a:ext uri="{FF2B5EF4-FFF2-40B4-BE49-F238E27FC236}">
                <a16:creationId xmlns:a16="http://schemas.microsoft.com/office/drawing/2014/main" id="{ABF86E2A-F7F2-4127-856D-BF14ED29E41A}"/>
              </a:ext>
            </a:extLst>
          </p:cNvPr>
          <p:cNvSpPr txBox="1"/>
          <p:nvPr/>
        </p:nvSpPr>
        <p:spPr>
          <a:xfrm>
            <a:off x="441254" y="2766745"/>
            <a:ext cx="6290309" cy="1704569"/>
          </a:xfrm>
          <a:prstGeom prst="rect">
            <a:avLst/>
          </a:prstGeom>
          <a:noFill/>
        </p:spPr>
        <p:txBody>
          <a:bodyPr wrap="square" rtlCol="0">
            <a:spAutoFit/>
          </a:bodyPr>
          <a:lstStyle/>
          <a:p>
            <a:pPr>
              <a:lnSpc>
                <a:spcPct val="150000"/>
              </a:lnSpc>
            </a:pPr>
            <a:r>
              <a:rPr lang="en-US" altLang="zh-TW" b="1" dirty="0">
                <a:solidFill>
                  <a:srgbClr val="0070C0"/>
                </a:solidFill>
                <a:latin typeface="Times New Roman" panose="02020603050405020304" pitchFamily="18" charset="0"/>
                <a:ea typeface="微軟正黑體"/>
                <a:cs typeface="Times New Roman" panose="02020603050405020304" pitchFamily="18" charset="0"/>
              </a:rPr>
              <a:t>Car unprotected left turn</a:t>
            </a:r>
            <a:r>
              <a:rPr lang="en-US" altLang="zh-TW" b="1" dirty="0">
                <a:solidFill>
                  <a:schemeClr val="accent1">
                    <a:lumMod val="75000"/>
                  </a:schemeClr>
                </a:solidFill>
                <a:latin typeface="Times New Roman" panose="02020603050405020304" pitchFamily="18" charset="0"/>
                <a:ea typeface="微軟正黑體"/>
                <a:cs typeface="Times New Roman" panose="02020603050405020304" pitchFamily="18" charset="0"/>
              </a:rPr>
              <a:t>:</a:t>
            </a:r>
          </a:p>
          <a:p>
            <a:pPr>
              <a:lnSpc>
                <a:spcPct val="150000"/>
              </a:lnSpc>
            </a:pPr>
            <a:r>
              <a:rPr lang="en-US" altLang="zh-TW" dirty="0">
                <a:latin typeface="Times New Roman" panose="02020603050405020304" pitchFamily="18" charset="0"/>
                <a:cs typeface="Times New Roman" panose="02020603050405020304" pitchFamily="18" charset="0"/>
              </a:rPr>
              <a:t>Taking the risk of a collision at the right time will result in a quicker left turn, being too conservative will result in an impossible turn.</a:t>
            </a:r>
            <a:endParaRPr lang="en-US" altLang="zh-TW" dirty="0">
              <a:latin typeface="Times New Roman" panose="02020603050405020304" pitchFamily="18" charset="0"/>
              <a:ea typeface="微軟正黑體"/>
              <a:cs typeface="Times New Roman" panose="02020603050405020304" pitchFamily="18" charset="0"/>
            </a:endParaRPr>
          </a:p>
        </p:txBody>
      </p:sp>
      <p:pic>
        <p:nvPicPr>
          <p:cNvPr id="13" name="轉彎車速40車距15風險 (online-video-cutter.com)">
            <a:hlinkClick r:id="" action="ppaction://media"/>
            <a:extLst>
              <a:ext uri="{FF2B5EF4-FFF2-40B4-BE49-F238E27FC236}">
                <a16:creationId xmlns:a16="http://schemas.microsoft.com/office/drawing/2014/main" id="{99131ECA-C152-49F2-A3AA-27BAD5047456}"/>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9448801" y="721007"/>
            <a:ext cx="2743199" cy="5796047"/>
          </a:xfrm>
          <a:prstGeom prst="rect">
            <a:avLst/>
          </a:prstGeom>
        </p:spPr>
      </p:pic>
      <p:pic>
        <p:nvPicPr>
          <p:cNvPr id="6" name="轉彎車速30車距15保守 (1)">
            <a:hlinkClick r:id="" action="ppaction://media"/>
            <a:extLst>
              <a:ext uri="{FF2B5EF4-FFF2-40B4-BE49-F238E27FC236}">
                <a16:creationId xmlns:a16="http://schemas.microsoft.com/office/drawing/2014/main" id="{8D5DDDF9-261F-4F61-A776-2C0960CC9209}"/>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6779119" y="829624"/>
            <a:ext cx="2490110" cy="5687430"/>
          </a:xfrm>
          <a:prstGeom prst="rect">
            <a:avLst/>
          </a:prstGeom>
        </p:spPr>
      </p:pic>
      <p:sp>
        <p:nvSpPr>
          <p:cNvPr id="3" name="文字方塊 2">
            <a:extLst>
              <a:ext uri="{FF2B5EF4-FFF2-40B4-BE49-F238E27FC236}">
                <a16:creationId xmlns:a16="http://schemas.microsoft.com/office/drawing/2014/main" id="{E775462A-0DE8-495E-88F3-693C79F2F6E8}"/>
              </a:ext>
            </a:extLst>
          </p:cNvPr>
          <p:cNvSpPr txBox="1"/>
          <p:nvPr/>
        </p:nvSpPr>
        <p:spPr>
          <a:xfrm>
            <a:off x="7221176" y="521847"/>
            <a:ext cx="1558440" cy="307777"/>
          </a:xfrm>
          <a:prstGeom prst="rect">
            <a:avLst/>
          </a:prstGeom>
          <a:noFill/>
        </p:spPr>
        <p:txBody>
          <a:bodyPr wrap="none" rtlCol="0">
            <a:spAutoFit/>
          </a:bodyPr>
          <a:lstStyle/>
          <a:p>
            <a:r>
              <a:rPr lang="en-US" altLang="zh-TW" sz="1400" dirty="0"/>
              <a:t>Accept risk:0.001</a:t>
            </a:r>
            <a:endParaRPr lang="zh-TW" altLang="en-US" sz="1400" dirty="0"/>
          </a:p>
        </p:txBody>
      </p:sp>
      <p:sp>
        <p:nvSpPr>
          <p:cNvPr id="8" name="文字方塊 7">
            <a:extLst>
              <a:ext uri="{FF2B5EF4-FFF2-40B4-BE49-F238E27FC236}">
                <a16:creationId xmlns:a16="http://schemas.microsoft.com/office/drawing/2014/main" id="{C3F8D8EA-CFA8-4B70-A5B4-CD5D631F1F39}"/>
              </a:ext>
            </a:extLst>
          </p:cNvPr>
          <p:cNvSpPr txBox="1"/>
          <p:nvPr/>
        </p:nvSpPr>
        <p:spPr>
          <a:xfrm>
            <a:off x="10090873" y="521847"/>
            <a:ext cx="1459054" cy="307777"/>
          </a:xfrm>
          <a:prstGeom prst="rect">
            <a:avLst/>
          </a:prstGeom>
          <a:noFill/>
        </p:spPr>
        <p:txBody>
          <a:bodyPr wrap="none" rtlCol="0">
            <a:spAutoFit/>
          </a:bodyPr>
          <a:lstStyle/>
          <a:p>
            <a:r>
              <a:rPr lang="en-US" altLang="zh-TW" sz="1400" dirty="0"/>
              <a:t>Accept risk:0.05</a:t>
            </a:r>
            <a:endParaRPr lang="zh-TW" altLang="en-US" sz="1400" dirty="0"/>
          </a:p>
        </p:txBody>
      </p:sp>
    </p:spTree>
    <p:extLst>
      <p:ext uri="{BB962C8B-B14F-4D97-AF65-F5344CB8AC3E}">
        <p14:creationId xmlns:p14="http://schemas.microsoft.com/office/powerpoint/2010/main" val="123199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200" fill="hold"/>
                                        <p:tgtEl>
                                          <p:spTgt spid="6"/>
                                        </p:tgtEl>
                                      </p:cBhvr>
                                    </p:cmd>
                                  </p:childTnLst>
                                </p:cTn>
                              </p:par>
                              <p:par>
                                <p:cTn id="7" presetID="1" presetClass="mediacall" presetSubtype="0" fill="hold" nodeType="withEffect">
                                  <p:stCondLst>
                                    <p:cond delay="0"/>
                                  </p:stCondLst>
                                  <p:childTnLst>
                                    <p:cmd type="call" cmd="playFrom(0.0)">
                                      <p:cBhvr>
                                        <p:cTn id="8" dur="1633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1200" fill="hold"/>
                                        <p:tgtEl>
                                          <p:spTgt spid="6"/>
                                        </p:tgtEl>
                                      </p:cBhvr>
                                    </p:cmd>
                                  </p:childTnLst>
                                </p:cTn>
                              </p:par>
                            </p:childTnLst>
                          </p:cTn>
                        </p:par>
                      </p:childTnLst>
                    </p:cTn>
                  </p:par>
                </p:childTnLst>
              </p:cTn>
              <p:nextCondLst>
                <p:cond evt="onClick" delay="0">
                  <p:tgtEl>
                    <p:spTgt spid="6"/>
                  </p:tgtEl>
                </p:cond>
              </p:nextCondLst>
            </p:seq>
            <p:video>
              <p:cMediaNode vol="80000">
                <p:cTn id="15" repeatCount="indefinite" fill="hold" display="0">
                  <p:stCondLst>
                    <p:cond delay="indefinite"/>
                  </p:stCondLst>
                </p:cTn>
                <p:tgtEl>
                  <p:spTgt spid="13"/>
                </p:tgtEl>
              </p:cMediaNode>
            </p:video>
            <p:seq concurrent="1" nextAc="seek">
              <p:cTn id="16" restart="whenNotActive" fill="hold" evtFilter="cancelBubble" nodeType="interactiveSeq">
                <p:stCondLst>
                  <p:cond evt="onClick" delay="0">
                    <p:tgtEl>
                      <p:spTgt spid="13"/>
                    </p:tgtEl>
                  </p:cond>
                </p:stCondLst>
                <p:endSync evt="end" delay="0">
                  <p:rtn val="all"/>
                </p:endSync>
                <p:childTnLst>
                  <p:par>
                    <p:cTn id="17" fill="hold">
                      <p:stCondLst>
                        <p:cond delay="0"/>
                      </p:stCondLst>
                      <p:childTnLst>
                        <p:par>
                          <p:cTn id="18" fill="hold">
                            <p:stCondLst>
                              <p:cond delay="0"/>
                            </p:stCondLst>
                            <p:childTnLst>
                              <p:par>
                                <p:cTn id="19" presetID="1" presetClass="mediacall" presetSubtype="0" fill="hold" nodeType="withEffect">
                                  <p:stCondLst>
                                    <p:cond delay="0"/>
                                  </p:stCondLst>
                                  <p:childTnLst>
                                    <p:cmd type="call" cmd="playFrom(0.0)">
                                      <p:cBhvr>
                                        <p:cTn id="20" dur="16334"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theme/theme1.xml><?xml version="1.0" encoding="utf-8"?>
<a:theme xmlns:a="http://schemas.openxmlformats.org/drawingml/2006/main" name="SOLabTemplate">
  <a:themeElements>
    <a:clrScheme name="Office 佈景主題">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訂 1">
      <a:majorFont>
        <a:latin typeface="Arial"/>
        <a:ea typeface="微軟正黑體"/>
        <a:cs typeface=""/>
      </a:majorFont>
      <a:minorFont>
        <a:latin typeface="Arial"/>
        <a:ea typeface="微軟正黑體"/>
        <a:cs typeface=""/>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LabTemplate" id="{AC865A2A-EA55-4DBD-87E3-C37AFBF4B3C3}" vid="{916B75B3-3223-464B-87FD-BCB1C8434BC3}"/>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315</TotalTime>
  <Words>1462</Words>
  <Application>Microsoft Office PowerPoint</Application>
  <PresentationFormat>寬螢幕</PresentationFormat>
  <Paragraphs>160</Paragraphs>
  <Slides>5</Slides>
  <Notes>5</Notes>
  <HiddenSlides>0</HiddenSlides>
  <MMClips>6</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5</vt:i4>
      </vt:variant>
    </vt:vector>
  </HeadingPairs>
  <TitlesOfParts>
    <vt:vector size="11" baseType="lpstr">
      <vt:lpstr>微軟正黑體</vt:lpstr>
      <vt:lpstr>Arial</vt:lpstr>
      <vt:lpstr>Calibri</vt:lpstr>
      <vt:lpstr>Cambria Math</vt:lpstr>
      <vt:lpstr>Times New Roman</vt:lpstr>
      <vt:lpstr>SOLabTemplate</vt:lpstr>
      <vt:lpstr>Probabilistic models of collision risk :</vt:lpstr>
      <vt:lpstr>Optimal driving decisions with risk:</vt:lpstr>
      <vt:lpstr>Result</vt:lpstr>
      <vt:lpstr>Result</vt:lpstr>
      <vt:lpstr>Result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Probabilistic models of driving risk : talk about the benefit of exponential model and how this quantifies risk.</dc:title>
  <dc:creator>琮祐 柯</dc:creator>
  <cp:lastModifiedBy>柯琮祐</cp:lastModifiedBy>
  <cp:revision>37</cp:revision>
  <dcterms:created xsi:type="dcterms:W3CDTF">2024-08-12T09:20:59Z</dcterms:created>
  <dcterms:modified xsi:type="dcterms:W3CDTF">2024-08-13T04:16:05Z</dcterms:modified>
</cp:coreProperties>
</file>

<file path=docProps/thumbnail.jpeg>
</file>